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 id="2147483684" r:id="rId4"/>
    <p:sldMasterId id="2147483696" r:id="rId5"/>
    <p:sldMasterId id="2147483708" r:id="rId6"/>
    <p:sldMasterId id="2147483797" r:id="rId7"/>
    <p:sldMasterId id="2147484073" r:id="rId8"/>
  </p:sldMasterIdLst>
  <p:notesMasterIdLst>
    <p:notesMasterId r:id="rId105"/>
  </p:notesMasterIdLst>
  <p:handoutMasterIdLst>
    <p:handoutMasterId r:id="rId106"/>
  </p:handoutMasterIdLst>
  <p:sldIdLst>
    <p:sldId id="365" r:id="rId9"/>
    <p:sldId id="273" r:id="rId10"/>
    <p:sldId id="335" r:id="rId11"/>
    <p:sldId id="319" r:id="rId12"/>
    <p:sldId id="337" r:id="rId13"/>
    <p:sldId id="320" r:id="rId14"/>
    <p:sldId id="346" r:id="rId15"/>
    <p:sldId id="338" r:id="rId16"/>
    <p:sldId id="347" r:id="rId17"/>
    <p:sldId id="348" r:id="rId18"/>
    <p:sldId id="321" r:id="rId19"/>
    <p:sldId id="349" r:id="rId20"/>
    <p:sldId id="336" r:id="rId21"/>
    <p:sldId id="350" r:id="rId22"/>
    <p:sldId id="322" r:id="rId23"/>
    <p:sldId id="323" r:id="rId24"/>
    <p:sldId id="352" r:id="rId25"/>
    <p:sldId id="354" r:id="rId26"/>
    <p:sldId id="353" r:id="rId27"/>
    <p:sldId id="351" r:id="rId28"/>
    <p:sldId id="324" r:id="rId29"/>
    <p:sldId id="358" r:id="rId30"/>
    <p:sldId id="355" r:id="rId31"/>
    <p:sldId id="356" r:id="rId32"/>
    <p:sldId id="357" r:id="rId33"/>
    <p:sldId id="325" r:id="rId34"/>
    <p:sldId id="326" r:id="rId35"/>
    <p:sldId id="327" r:id="rId36"/>
    <p:sldId id="328" r:id="rId37"/>
    <p:sldId id="359" r:id="rId38"/>
    <p:sldId id="360" r:id="rId39"/>
    <p:sldId id="329" r:id="rId40"/>
    <p:sldId id="361" r:id="rId41"/>
    <p:sldId id="362" r:id="rId42"/>
    <p:sldId id="330" r:id="rId43"/>
    <p:sldId id="363" r:id="rId44"/>
    <p:sldId id="364" r:id="rId45"/>
    <p:sldId id="382" r:id="rId46"/>
    <p:sldId id="383" r:id="rId47"/>
    <p:sldId id="384" r:id="rId48"/>
    <p:sldId id="331" r:id="rId49"/>
    <p:sldId id="366" r:id="rId50"/>
    <p:sldId id="367" r:id="rId51"/>
    <p:sldId id="368" r:id="rId52"/>
    <p:sldId id="332" r:id="rId53"/>
    <p:sldId id="369" r:id="rId54"/>
    <p:sldId id="370" r:id="rId55"/>
    <p:sldId id="333" r:id="rId56"/>
    <p:sldId id="339" r:id="rId57"/>
    <p:sldId id="340" r:id="rId58"/>
    <p:sldId id="341" r:id="rId59"/>
    <p:sldId id="342" r:id="rId60"/>
    <p:sldId id="380" r:id="rId61"/>
    <p:sldId id="343" r:id="rId62"/>
    <p:sldId id="344" r:id="rId63"/>
    <p:sldId id="381" r:id="rId64"/>
    <p:sldId id="334" r:id="rId65"/>
    <p:sldId id="318" r:id="rId66"/>
    <p:sldId id="287" r:id="rId67"/>
    <p:sldId id="288" r:id="rId68"/>
    <p:sldId id="378" r:id="rId69"/>
    <p:sldId id="377" r:id="rId70"/>
    <p:sldId id="264" r:id="rId71"/>
    <p:sldId id="265" r:id="rId72"/>
    <p:sldId id="291" r:id="rId73"/>
    <p:sldId id="294" r:id="rId74"/>
    <p:sldId id="292" r:id="rId75"/>
    <p:sldId id="266" r:id="rId76"/>
    <p:sldId id="296" r:id="rId77"/>
    <p:sldId id="295" r:id="rId78"/>
    <p:sldId id="276" r:id="rId79"/>
    <p:sldId id="297" r:id="rId80"/>
    <p:sldId id="317" r:id="rId81"/>
    <p:sldId id="371" r:id="rId82"/>
    <p:sldId id="298" r:id="rId83"/>
    <p:sldId id="374" r:id="rId84"/>
    <p:sldId id="314" r:id="rId85"/>
    <p:sldId id="373" r:id="rId86"/>
    <p:sldId id="315" r:id="rId87"/>
    <p:sldId id="372" r:id="rId88"/>
    <p:sldId id="280" r:id="rId89"/>
    <p:sldId id="299" r:id="rId90"/>
    <p:sldId id="388" r:id="rId91"/>
    <p:sldId id="389" r:id="rId92"/>
    <p:sldId id="302" r:id="rId93"/>
    <p:sldId id="379" r:id="rId94"/>
    <p:sldId id="303" r:id="rId95"/>
    <p:sldId id="304" r:id="rId96"/>
    <p:sldId id="308" r:id="rId97"/>
    <p:sldId id="307" r:id="rId98"/>
    <p:sldId id="309" r:id="rId99"/>
    <p:sldId id="310" r:id="rId100"/>
    <p:sldId id="345" r:id="rId101"/>
    <p:sldId id="385" r:id="rId102"/>
    <p:sldId id="386" r:id="rId103"/>
    <p:sldId id="387" r:id="rId104"/>
  </p:sldIdLst>
  <p:sldSz cx="9144000" cy="6858000" type="screen4x3"/>
  <p:notesSz cx="6858000" cy="9144000"/>
  <p:defaultTextStyle>
    <a:defPPr>
      <a:defRPr lang="he-IL"/>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FF0066"/>
    <a:srgbClr val="0000CC"/>
    <a:srgbClr val="996633"/>
    <a:srgbClr val="FFFF00"/>
    <a:srgbClr val="FFCC00"/>
    <a:srgbClr val="F8F8F8"/>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735" autoAdjust="0"/>
    <p:restoredTop sz="85637" autoAdjust="0"/>
  </p:normalViewPr>
  <p:slideViewPr>
    <p:cSldViewPr snapToGrid="0">
      <p:cViewPr varScale="1">
        <p:scale>
          <a:sx n="60" d="100"/>
          <a:sy n="60" d="100"/>
        </p:scale>
        <p:origin x="186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presProps" Target="presProps.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handoutMaster" Target="handoutMasters/handout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theme" Target="theme/theme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Times New Roman (Hebrew)" charset="0"/>
                <a:cs typeface="Times New Roman (Hebrew)" charset="0"/>
              </a:defRPr>
            </a:lvl1pPr>
          </a:lstStyle>
          <a:p>
            <a:pPr>
              <a:defRPr/>
            </a:pPr>
            <a:r>
              <a:rPr lang="en-US"/>
              <a:t>Kessel &amp; Ben-Tal's Introcution to Proteins</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ea typeface="Times New Roman (Hebrew)" charset="0"/>
                <a:cs typeface="Times New Roman (Hebrew)" charset="0"/>
              </a:defRPr>
            </a:lvl1pPr>
          </a:lstStyle>
          <a:p>
            <a:pPr>
              <a:defRPr/>
            </a:pPr>
            <a:fld id="{1B4A541B-0C88-4186-BD52-34F86102BA08}" type="datetimeFigureOut">
              <a:rPr lang="en-US"/>
              <a:pPr>
                <a:defRPr/>
              </a:pPr>
              <a:t>10/25/2021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ea typeface="Times New Roman (Hebrew)" charset="0"/>
                <a:cs typeface="Times New Roman (Hebrew)"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ea typeface="Times New Roman (Hebrew)" charset="0"/>
                <a:cs typeface="Times New Roman (Hebrew)" charset="0"/>
              </a:defRPr>
            </a:lvl1pPr>
          </a:lstStyle>
          <a:p>
            <a:pPr>
              <a:defRPr/>
            </a:pPr>
            <a:fld id="{8ADB8532-DD56-45C4-9021-8D08F95E5DD8}" type="slidenum">
              <a:rPr lang="en-US"/>
              <a:pPr>
                <a:defRPr/>
              </a:pPr>
              <a:t>‹#›</a:t>
            </a:fld>
            <a:endParaRPr lang="en-US"/>
          </a:p>
        </p:txBody>
      </p:sp>
    </p:spTree>
    <p:extLst>
      <p:ext uri="{BB962C8B-B14F-4D97-AF65-F5344CB8AC3E}">
        <p14:creationId xmlns:p14="http://schemas.microsoft.com/office/powerpoint/2010/main" val="145603976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ea typeface="+mn-ea"/>
                <a:cs typeface="Times New Roman (Hebrew)" charset="0"/>
              </a:defRPr>
            </a:lvl1pPr>
          </a:lstStyle>
          <a:p>
            <a:pPr>
              <a:defRPr/>
            </a:pPr>
            <a:r>
              <a:rPr lang="en-US"/>
              <a:t>Kessel &amp; Ben-Tal's Introcution to Proteins</a:t>
            </a:r>
          </a:p>
        </p:txBody>
      </p:sp>
      <p:sp>
        <p:nvSpPr>
          <p:cNvPr id="25603" name="Rectangle 3"/>
          <p:cNvSpPr>
            <a:spLocks noGrp="1" noChangeArrowheads="1"/>
          </p:cNvSpPr>
          <p:nvPr>
            <p:ph type="dt" idx="1"/>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ea typeface="+mn-ea"/>
                <a:cs typeface="Times New Roman (Hebrew)" charset="0"/>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25606" name="Rectangle 6"/>
          <p:cNvSpPr>
            <a:spLocks noGrp="1" noChangeArrowheads="1"/>
          </p:cNvSpPr>
          <p:nvPr>
            <p:ph type="ftr" sz="quarter" idx="4"/>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ea typeface="+mn-ea"/>
                <a:cs typeface="Times New Roman (Hebrew)" charset="0"/>
              </a:defRPr>
            </a:lvl1pPr>
          </a:lstStyle>
          <a:p>
            <a:pPr>
              <a:defRPr/>
            </a:pPr>
            <a:endParaRPr lang="en-US"/>
          </a:p>
        </p:txBody>
      </p:sp>
      <p:sp>
        <p:nvSpPr>
          <p:cNvPr id="25607" name="Rectangle 7"/>
          <p:cNvSpPr>
            <a:spLocks noGrp="1" noChangeArrowheads="1"/>
          </p:cNvSpPr>
          <p:nvPr>
            <p:ph type="sldNum" sz="quarter" idx="5"/>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eaLnBrk="1" hangingPunct="1">
              <a:defRPr sz="1200">
                <a:ea typeface="Times New Roman (Hebrew)" charset="0"/>
                <a:cs typeface="Times New Roman (Hebrew)" charset="0"/>
              </a:defRPr>
            </a:lvl1pPr>
          </a:lstStyle>
          <a:p>
            <a:pPr>
              <a:defRPr/>
            </a:pPr>
            <a:fld id="{7C043DBD-D1B9-4B33-A982-C6FBD2F046EE}" type="slidenum">
              <a:rPr lang="en-US" altLang="en-US"/>
              <a:pPr>
                <a:defRPr/>
              </a:pPr>
              <a:t>‹#›</a:t>
            </a:fld>
            <a:endParaRPr lang="en-US" altLang="en-US"/>
          </a:p>
        </p:txBody>
      </p:sp>
    </p:spTree>
    <p:extLst>
      <p:ext uri="{BB962C8B-B14F-4D97-AF65-F5344CB8AC3E}">
        <p14:creationId xmlns:p14="http://schemas.microsoft.com/office/powerpoint/2010/main" val="1259110290"/>
      </p:ext>
    </p:extLst>
  </p:cSld>
  <p:clrMap bg1="lt1" tx1="dk1" bg2="lt2" tx2="dk2" accent1="accent1" accent2="accent2" accent3="accent3" accent4="accent4" accent5="accent5" accent6="accent6" hlink="hlink" folHlink="folHlink"/>
  <p:hf ftr="0" dt="0"/>
  <p:notesStyle>
    <a:lvl1pPr algn="r" rtl="1"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r" rtl="1"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r" rtl="1"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r" rtl="1"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r" rtl="1"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cs typeface="Arial" panose="020B0604020202020204" pitchFamily="34" charset="0"/>
              </a:rPr>
              <a:t>Figure 3.1. Biophysical, biochemical and genetic methods used to characterize different levels of protein 3D structure.</a:t>
            </a:r>
            <a:r>
              <a:rPr lang="en-US" altLang="en-US" smtClean="0">
                <a:cs typeface="Arial" panose="020B0604020202020204" pitchFamily="34" charset="0"/>
              </a:rPr>
              <a:t> AFM: atomic force microscopy; Cryo-ET: cryo-electron tomography; EM: electron microscopy; FRET: fluorescence resonance energy-transfer; NMR: nuclear magnetic resonance; SAXS: small-angle X-ray scattering; SPR: surface plasmon resonance. The image is taken from </a:t>
            </a:r>
            <a:r>
              <a:rPr lang="en-US" altLang="en-US" baseline="30000" smtClean="0">
                <a:cs typeface="Arial" panose="020B0604020202020204" pitchFamily="34" charset="0"/>
              </a:rPr>
              <a:t>[12]</a:t>
            </a:r>
            <a:r>
              <a:rPr lang="en-US" altLang="en-US" smtClean="0">
                <a:cs typeface="Arial" panose="020B0604020202020204" pitchFamily="34" charset="0"/>
              </a:rPr>
              <a:t>.</a:t>
            </a:r>
          </a:p>
          <a:p>
            <a:pPr algn="l" rtl="0"/>
            <a:endParaRPr lang="en-US" altLang="en-US" smtClean="0">
              <a:cs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9FDCDDA9-2347-4702-B3F3-46D29479CC50}" type="slidenum">
              <a:rPr lang="en-US" altLang="en-US" sz="1200" smtClean="0"/>
              <a:pPr/>
              <a:t>4</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73725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r>
              <a:rPr lang="en-US" altLang="en-US" dirty="0" smtClean="0">
                <a:cs typeface="Arial" panose="020B0604020202020204" pitchFamily="34" charset="0"/>
              </a:rPr>
              <a:t>Less than 1% of the protein structures known today have resolutions allowing to know the location of hydrogen atoms, and therefore </a:t>
            </a:r>
            <a:r>
              <a:rPr lang="en-US" altLang="en-US" b="1" dirty="0" smtClean="0">
                <a:cs typeface="Arial" panose="020B0604020202020204" pitchFamily="34" charset="0"/>
              </a:rPr>
              <a:t>protonation states</a:t>
            </a:r>
            <a:r>
              <a:rPr lang="en-US" altLang="en-US" dirty="0" smtClean="0">
                <a:cs typeface="Arial" panose="020B0604020202020204" pitchFamily="34" charset="0"/>
              </a:rPr>
              <a:t>. For all the other structures, scientists use </a:t>
            </a:r>
            <a:r>
              <a:rPr lang="en-US" altLang="en-US" b="1" dirty="0" smtClean="0">
                <a:cs typeface="Arial" panose="020B0604020202020204" pitchFamily="34" charset="0"/>
              </a:rPr>
              <a:t>energy-based or statistical calculations </a:t>
            </a:r>
            <a:r>
              <a:rPr lang="en-US" altLang="en-US" dirty="0" smtClean="0">
                <a:cs typeface="Arial" panose="020B0604020202020204" pitchFamily="34" charset="0"/>
              </a:rPr>
              <a:t>to predict the protonation states of </a:t>
            </a:r>
            <a:r>
              <a:rPr lang="en-US" altLang="en-US" dirty="0" err="1" smtClean="0">
                <a:cs typeface="Arial" panose="020B0604020202020204" pitchFamily="34" charset="0"/>
              </a:rPr>
              <a:t>ionizable</a:t>
            </a:r>
            <a:r>
              <a:rPr lang="en-US" altLang="en-US" dirty="0" smtClean="0">
                <a:cs typeface="Arial" panose="020B0604020202020204" pitchFamily="34" charset="0"/>
              </a:rPr>
              <a:t> atoms.</a:t>
            </a:r>
          </a:p>
          <a:p>
            <a:pPr marL="171450" indent="-171450" algn="l" rtl="0">
              <a:buFont typeface="Arial" panose="020B0604020202020204" pitchFamily="34" charset="0"/>
              <a:buChar char="•"/>
              <a:defRPr/>
            </a:pPr>
            <a:r>
              <a:rPr lang="en-US" dirty="0" smtClean="0"/>
              <a:t>Resolution of 0.8 Å or better – allows determining the distribution of electrons around atoms, i.e. </a:t>
            </a:r>
            <a:r>
              <a:rPr lang="en-US" b="1" dirty="0" smtClean="0"/>
              <a:t>bond valence </a:t>
            </a:r>
            <a:r>
              <a:rPr lang="en-US" dirty="0" smtClean="0"/>
              <a:t>and </a:t>
            </a:r>
            <a:r>
              <a:rPr lang="en-US" b="1" dirty="0" smtClean="0"/>
              <a:t>chemical reactivity</a:t>
            </a:r>
            <a:r>
              <a:rPr lang="en-US" dirty="0" smtClean="0"/>
              <a:t>.</a:t>
            </a:r>
            <a:endParaRPr lang="en-US" altLang="en-US" dirty="0" smtClean="0">
              <a:cs typeface="Arial" panose="020B0604020202020204" pitchFamily="34" charset="0"/>
            </a:endParaRPr>
          </a:p>
          <a:p>
            <a:pPr algn="l" rtl="0">
              <a:defRPr/>
            </a:pPr>
            <a:endParaRPr lang="en-US" altLang="en-US" dirty="0" smtClean="0">
              <a:cs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1638F8D6-A959-44C8-A1C7-89C87419647A}" type="slidenum">
              <a:rPr lang="en-US" altLang="en-US" sz="1200" smtClean="0"/>
              <a:pPr/>
              <a:t>13</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651161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cs typeface="Arial" panose="020B0604020202020204" pitchFamily="34" charset="0"/>
              </a:rPr>
              <a:t>Membrane proteins are surrounded by lipids, which are flexible, and therefore do not tend to crystallize. Therefore, the lipids are usually replaced by detergents, but these may change their structure.</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1B8EFA85-4DF4-4179-97B8-B2DBFC3819DF}" type="slidenum">
              <a:rPr lang="en-US" altLang="en-US" sz="1200" smtClean="0"/>
              <a:pPr/>
              <a:t>14</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670650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r>
              <a:rPr lang="en-US" dirty="0" smtClean="0"/>
              <a:t>The scattering angle, 2</a:t>
            </a:r>
            <a:r>
              <a:rPr lang="en-US" dirty="0" smtClean="0">
                <a:sym typeface="Symbol" panose="05050102010706020507" pitchFamily="18" charset="2"/>
              </a:rPr>
              <a:t></a:t>
            </a:r>
            <a:r>
              <a:rPr lang="en-US" dirty="0" smtClean="0"/>
              <a:t> is the angle between the incident and scattered beams.</a:t>
            </a:r>
          </a:p>
          <a:p>
            <a:pPr marL="171450" indent="-171450" algn="l" rtl="0">
              <a:buFont typeface="Arial" panose="020B0604020202020204" pitchFamily="34" charset="0"/>
              <a:buChar char="•"/>
              <a:defRPr/>
            </a:pPr>
            <a:endParaRPr lang="en-US" altLang="en-US" b="1" dirty="0" smtClean="0">
              <a:cs typeface="Arial" panose="020B0604020202020204" pitchFamily="34" charset="0"/>
            </a:endParaRPr>
          </a:p>
          <a:p>
            <a:pPr algn="l" rtl="0">
              <a:defRPr/>
            </a:pPr>
            <a:r>
              <a:rPr lang="en-US" altLang="en-US" b="1" dirty="0" smtClean="0">
                <a:cs typeface="Arial" panose="020B0604020202020204" pitchFamily="34" charset="0"/>
              </a:rPr>
              <a:t>Figure 3.3. Small-angle X-ray scattering (SAXS). </a:t>
            </a:r>
            <a:r>
              <a:rPr lang="en-US" altLang="en-US" dirty="0" smtClean="0">
                <a:cs typeface="Arial" panose="020B0604020202020204" pitchFamily="34" charset="0"/>
              </a:rPr>
              <a:t>(a) The SAXS experiment. 2</a:t>
            </a:r>
            <a:r>
              <a:rPr lang="en-US" altLang="en-US" dirty="0" smtClean="0">
                <a:cs typeface="Arial" panose="020B0604020202020204" pitchFamily="34" charset="0"/>
                <a:sym typeface="Symbol" panose="05050102010706020507" pitchFamily="18" charset="2"/>
              </a:rPr>
              <a:t></a:t>
            </a:r>
            <a:r>
              <a:rPr lang="en-US" altLang="en-US" dirty="0" smtClean="0">
                <a:cs typeface="Arial" panose="020B0604020202020204" pitchFamily="34" charset="0"/>
              </a:rPr>
              <a:t> is the angle between the incident and scattered beam and q is the modulus of momentum transfer. Taken from Figure 3a in </a:t>
            </a:r>
            <a:r>
              <a:rPr lang="en-US" altLang="en-US" baseline="30000" dirty="0" smtClean="0">
                <a:cs typeface="Arial" panose="020B0604020202020204" pitchFamily="34" charset="0"/>
              </a:rPr>
              <a:t>[57]</a:t>
            </a:r>
            <a:r>
              <a:rPr lang="en-US" altLang="en-US" dirty="0" smtClean="0">
                <a:cs typeface="Arial" panose="020B0604020202020204" pitchFamily="34" charset="0"/>
              </a:rPr>
              <a:t> (© IOP Publishing &amp; Deutsche </a:t>
            </a:r>
            <a:r>
              <a:rPr lang="en-US" altLang="en-US" dirty="0" err="1" smtClean="0">
                <a:cs typeface="Arial" panose="020B0604020202020204" pitchFamily="34" charset="0"/>
              </a:rPr>
              <a:t>Physikalische</a:t>
            </a:r>
            <a:r>
              <a:rPr lang="en-US" altLang="en-US" dirty="0" smtClean="0">
                <a:cs typeface="Arial" panose="020B0604020202020204" pitchFamily="34" charset="0"/>
              </a:rPr>
              <a:t> </a:t>
            </a:r>
            <a:r>
              <a:rPr lang="en-US" altLang="en-US" dirty="0" err="1" smtClean="0">
                <a:cs typeface="Arial" panose="020B0604020202020204" pitchFamily="34" charset="0"/>
              </a:rPr>
              <a:t>Gesellschaft</a:t>
            </a:r>
            <a:r>
              <a:rPr lang="en-US" altLang="en-US" dirty="0" smtClean="0">
                <a:cs typeface="Arial" panose="020B0604020202020204" pitchFamily="34" charset="0"/>
              </a:rPr>
              <a:t>. CC BY-NC-SA). </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7140FB0-A2A6-46DA-BA31-503CD99498E6}" type="slidenum">
              <a:rPr lang="en-US" altLang="en-US" sz="1200" smtClean="0"/>
              <a:pPr/>
              <a:t>15</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307847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r>
              <a:rPr lang="en-US" dirty="0" smtClean="0"/>
              <a:t>q, also called the magnitude of the </a:t>
            </a:r>
            <a:r>
              <a:rPr lang="en-US" b="1" i="1" dirty="0" smtClean="0"/>
              <a:t>scattering vector</a:t>
            </a:r>
            <a:r>
              <a:rPr lang="en-US" dirty="0" smtClean="0"/>
              <a:t>, is related directly to the scattering angle (2</a:t>
            </a:r>
            <a:r>
              <a:rPr lang="en-US" dirty="0" smtClean="0">
                <a:sym typeface="Symbol" panose="05050102010706020507" pitchFamily="18" charset="2"/>
              </a:rPr>
              <a:t></a:t>
            </a:r>
            <a:r>
              <a:rPr lang="en-US" dirty="0" smtClean="0"/>
              <a:t>) by: q = 4πsin</a:t>
            </a:r>
            <a:r>
              <a:rPr lang="en-US" dirty="0" smtClean="0">
                <a:sym typeface="Symbol" panose="05050102010706020507" pitchFamily="18" charset="2"/>
              </a:rPr>
              <a:t></a:t>
            </a:r>
            <a:r>
              <a:rPr lang="en-US" dirty="0" smtClean="0"/>
              <a:t>/</a:t>
            </a:r>
            <a:r>
              <a:rPr lang="en-US" dirty="0" smtClean="0">
                <a:sym typeface="Symbol" panose="05050102010706020507" pitchFamily="18" charset="2"/>
              </a:rPr>
              <a:t></a:t>
            </a:r>
            <a:r>
              <a:rPr lang="en-US" dirty="0" smtClean="0"/>
              <a:t> (where </a:t>
            </a:r>
            <a:r>
              <a:rPr lang="en-US" dirty="0" smtClean="0">
                <a:sym typeface="Symbol" panose="05050102010706020507" pitchFamily="18" charset="2"/>
              </a:rPr>
              <a:t></a:t>
            </a:r>
            <a:r>
              <a:rPr lang="en-US" dirty="0" smtClean="0"/>
              <a:t> is the wavelength of the X-ray beam).</a:t>
            </a:r>
          </a:p>
          <a:p>
            <a:pPr marL="171450" indent="-171450" algn="l" rtl="0">
              <a:buFont typeface="Arial" panose="020B0604020202020204" pitchFamily="34" charset="0"/>
              <a:buChar char="•"/>
              <a:defRPr/>
            </a:pPr>
            <a:endParaRPr lang="en-US" altLang="en-US" dirty="0" smtClean="0">
              <a:cs typeface="Arial" panose="020B0604020202020204" pitchFamily="34" charset="0"/>
            </a:endParaRPr>
          </a:p>
          <a:p>
            <a:pPr algn="l" rtl="0">
              <a:defRPr/>
            </a:pPr>
            <a:r>
              <a:rPr lang="en-US" altLang="en-US" dirty="0" smtClean="0">
                <a:cs typeface="Arial" panose="020B0604020202020204" pitchFamily="34" charset="0"/>
              </a:rPr>
              <a:t>(b) A typical SAXS profile. Adapted from </a:t>
            </a:r>
            <a:r>
              <a:rPr lang="en-US" altLang="en-US" baseline="30000" dirty="0" smtClean="0">
                <a:cs typeface="Arial" panose="020B0604020202020204" pitchFamily="34" charset="0"/>
              </a:rPr>
              <a:t>[58]</a:t>
            </a:r>
            <a:r>
              <a:rPr lang="en-US" altLang="en-US" dirty="0" smtClean="0">
                <a:cs typeface="Arial" panose="020B0604020202020204" pitchFamily="34" charset="0"/>
              </a:rPr>
              <a:t> (figure 4d). The red circles are the measured intensities. At high q values, which correspond to smaller scattering angles, the measurements are particularly sensitive to structural details and changes in the sample. The black line is the calculated profile of a model structure.</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A878A68B-C9DE-4BAC-9095-334DD13E21B5}" type="slidenum">
              <a:rPr lang="en-US" altLang="en-US" sz="1200" smtClean="0"/>
              <a:pPr/>
              <a:t>16</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523983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smtClean="0">
                <a:cs typeface="Arial" panose="020B0604020202020204" pitchFamily="34" charset="0"/>
              </a:rPr>
              <a:t>(b) A typical SAXS profile. Adapted from </a:t>
            </a:r>
            <a:r>
              <a:rPr lang="en-US" altLang="en-US" baseline="30000" smtClean="0">
                <a:cs typeface="Arial" panose="020B0604020202020204" pitchFamily="34" charset="0"/>
              </a:rPr>
              <a:t>[58]</a:t>
            </a:r>
            <a:r>
              <a:rPr lang="en-US" altLang="en-US" smtClean="0">
                <a:cs typeface="Arial" panose="020B0604020202020204" pitchFamily="34" charset="0"/>
              </a:rPr>
              <a:t> (figure 4d). The red circles are the measured intensities. At high q values, which correspond to smaller scattering angles, the measurements are particularly sensitive to structural details and changes in the sample. The black line is the calculated profile of a model structure.</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EC5A525-93D9-4973-B942-F9340DEC7C9E}" type="slidenum">
              <a:rPr lang="en-US" altLang="en-US" sz="1200" smtClean="0"/>
              <a:pPr/>
              <a:t>17</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698898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cs typeface="Arial" panose="020B0604020202020204" pitchFamily="34" charset="0"/>
              </a:rPr>
              <a:t>The radius of gyration (</a:t>
            </a:r>
            <a:r>
              <a:rPr lang="en-US" altLang="en-US" i="1" smtClean="0">
                <a:cs typeface="Arial" panose="020B0604020202020204" pitchFamily="34" charset="0"/>
              </a:rPr>
              <a:t>R</a:t>
            </a:r>
            <a:r>
              <a:rPr lang="en-US" altLang="en-US" i="1" baseline="-25000" smtClean="0">
                <a:cs typeface="Arial" panose="020B0604020202020204" pitchFamily="34" charset="0"/>
              </a:rPr>
              <a:t>g</a:t>
            </a:r>
            <a:r>
              <a:rPr lang="en-US" altLang="en-US" smtClean="0">
                <a:cs typeface="Arial" panose="020B0604020202020204" pitchFamily="34" charset="0"/>
              </a:rPr>
              <a:t>) describes the mass distribution of a macromolecule about its center of gravity. An increase in this parameter is generally consistent with an opening of the macromolecule whereas a decrease suggests compaction.</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6E6EA294-14C1-4F56-8597-AE86FD7D8DB9}" type="slidenum">
              <a:rPr lang="en-US" altLang="en-US" sz="1200" smtClean="0"/>
              <a:pPr/>
              <a:t>18</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894509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dirty="0" smtClean="0">
                <a:cs typeface="Arial" panose="020B0604020202020204" pitchFamily="34" charset="0"/>
              </a:rPr>
              <a:t>The radius of gyration (</a:t>
            </a:r>
            <a:r>
              <a:rPr lang="en-US" altLang="en-US" i="1" dirty="0" err="1" smtClean="0">
                <a:cs typeface="Arial" panose="020B0604020202020204" pitchFamily="34" charset="0"/>
              </a:rPr>
              <a:t>R</a:t>
            </a:r>
            <a:r>
              <a:rPr lang="en-US" altLang="en-US" i="1" baseline="-25000" dirty="0" err="1" smtClean="0">
                <a:cs typeface="Arial" panose="020B0604020202020204" pitchFamily="34" charset="0"/>
              </a:rPr>
              <a:t>g</a:t>
            </a:r>
            <a:r>
              <a:rPr lang="en-US" altLang="en-US" dirty="0" smtClean="0">
                <a:cs typeface="Arial" panose="020B0604020202020204" pitchFamily="34" charset="0"/>
              </a:rPr>
              <a:t>) describes the mass distribution of a macromolecule about its center of gravity. An increase in this parameter is generally consistent with an opening of the macromolecule whereas a decrease suggests compaction.</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A9C8513F-979A-4DC6-A2FD-CEE28BEE3BBD}" type="slidenum">
              <a:rPr lang="en-US" altLang="en-US" sz="1200" smtClean="0"/>
              <a:pPr/>
              <a:t>19</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517024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cs typeface="Arial" panose="020B0604020202020204"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3A2C7D58-6A3D-4426-9475-27900F2839CD}" type="slidenum">
              <a:rPr lang="en-US" altLang="en-US" sz="1200" smtClean="0"/>
              <a:pPr/>
              <a:t>20</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17743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r>
              <a:rPr lang="en-US" altLang="en-US" dirty="0" smtClean="0">
                <a:cs typeface="Arial" panose="020B0604020202020204" pitchFamily="34" charset="0"/>
              </a:rPr>
              <a:t>Since neutrons are scattered by atomic nuclei and not by the electron shells, the scattering depends on nuclear mass, spin, and isotopic type, rather than on atomic size. Thus, even the location of hydrogen atoms can be found by using a sample in which the </a:t>
            </a:r>
            <a:r>
              <a:rPr lang="en-US" altLang="en-US" baseline="30000" dirty="0" smtClean="0">
                <a:cs typeface="Arial" panose="020B0604020202020204" pitchFamily="34" charset="0"/>
              </a:rPr>
              <a:t>1</a:t>
            </a:r>
            <a:r>
              <a:rPr lang="en-US" altLang="en-US" dirty="0" smtClean="0">
                <a:cs typeface="Arial" panose="020B0604020202020204" pitchFamily="34" charset="0"/>
              </a:rPr>
              <a:t>H atoms (</a:t>
            </a:r>
            <a:r>
              <a:rPr lang="en-US" altLang="en-US" dirty="0" err="1" smtClean="0">
                <a:cs typeface="Arial" panose="020B0604020202020204" pitchFamily="34" charset="0"/>
              </a:rPr>
              <a:t>protium</a:t>
            </a:r>
            <a:r>
              <a:rPr lang="en-US" altLang="en-US" dirty="0" smtClean="0">
                <a:cs typeface="Arial" panose="020B0604020202020204" pitchFamily="34" charset="0"/>
              </a:rPr>
              <a:t>) have been replaced with </a:t>
            </a:r>
            <a:r>
              <a:rPr lang="en-US" altLang="en-US" baseline="30000" dirty="0" smtClean="0">
                <a:cs typeface="Arial" panose="020B0604020202020204" pitchFamily="34" charset="0"/>
              </a:rPr>
              <a:t>2</a:t>
            </a:r>
            <a:r>
              <a:rPr lang="en-US" altLang="en-US" dirty="0" smtClean="0">
                <a:cs typeface="Arial" panose="020B0604020202020204" pitchFamily="34" charset="0"/>
              </a:rPr>
              <a:t>H (deuterium).</a:t>
            </a:r>
          </a:p>
          <a:p>
            <a:pPr marL="171450" indent="-171450" algn="l" rtl="0">
              <a:buFont typeface="Arial" panose="020B0604020202020204" pitchFamily="34" charset="0"/>
              <a:buChar char="•"/>
              <a:defRPr/>
            </a:pPr>
            <a:r>
              <a:rPr lang="en-US" altLang="en-US" dirty="0" smtClean="0">
                <a:cs typeface="Arial" panose="020B0604020202020204" pitchFamily="34" charset="0"/>
              </a:rPr>
              <a:t>Neutron scattering can be carried out on the protein in solution, but high-resolution structures are usually obtained with crystals, by using </a:t>
            </a:r>
            <a:r>
              <a:rPr lang="en-US" altLang="en-US" b="1" dirty="0" smtClean="0">
                <a:cs typeface="Arial" panose="020B0604020202020204" pitchFamily="34" charset="0"/>
              </a:rPr>
              <a:t>neutron diffraction </a:t>
            </a:r>
            <a:r>
              <a:rPr lang="en-US" altLang="en-US" dirty="0" smtClean="0">
                <a:cs typeface="Arial" panose="020B0604020202020204" pitchFamily="34" charset="0"/>
              </a:rPr>
              <a:t>(next slide).</a:t>
            </a:r>
          </a:p>
          <a:p>
            <a:pPr marL="171450" indent="-171450" algn="l" rtl="0">
              <a:buFont typeface="Arial" panose="020B0604020202020204" pitchFamily="34" charset="0"/>
              <a:buChar char="•"/>
              <a:defRPr/>
            </a:pPr>
            <a:endParaRPr lang="en-US" altLang="en-US" dirty="0" smtClean="0">
              <a:cs typeface="Arial" panose="020B0604020202020204" pitchFamily="34" charset="0"/>
            </a:endParaRPr>
          </a:p>
          <a:p>
            <a:pPr algn="l" rtl="0">
              <a:buFont typeface="Arial" panose="020B0604020202020204" pitchFamily="34" charset="0"/>
              <a:buNone/>
              <a:defRPr/>
            </a:pPr>
            <a:r>
              <a:rPr lang="en-US" altLang="en-US" b="1" dirty="0" smtClean="0">
                <a:cs typeface="Arial" panose="020B0604020202020204" pitchFamily="34" charset="0"/>
              </a:rPr>
              <a:t>Figure 3.4. Three-dimensional structure of hen egg </a:t>
            </a:r>
            <a:r>
              <a:rPr lang="en-US" altLang="en-US" b="1" dirty="0" err="1" smtClean="0">
                <a:cs typeface="Arial" panose="020B0604020202020204" pitchFamily="34" charset="0"/>
              </a:rPr>
              <a:t>lyzozyme</a:t>
            </a:r>
            <a:r>
              <a:rPr lang="en-US" altLang="en-US" b="1" dirty="0" smtClean="0">
                <a:cs typeface="Arial" panose="020B0604020202020204" pitchFamily="34" charset="0"/>
              </a:rPr>
              <a:t> (PDB entry 1io5) determined by neutron quasi-Laue diffraction at 2 Å resolution.</a:t>
            </a:r>
            <a:r>
              <a:rPr lang="en-US" altLang="en-US" dirty="0" smtClean="0">
                <a:cs typeface="Arial" panose="020B0604020202020204" pitchFamily="34" charset="0"/>
              </a:rPr>
              <a:t> The protein is shown in blue surface representation and the surrounding (deuterated) water molecules as spheres colored by atom type. Unlike as X-ray diffraction, Neutron scattering is able to resolve the hydrogen atoms in the sample, thus revealing the location and orientation of the protein's hydration shell. The image shows the first hydration shell of the protein. These solvent molecules are very close to the protein surface, and display a behavior quite different than bulk solvent molecules (see Chapter 5 for details). </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E45E84C6-4ABD-4628-99E9-75A0A13C9852}" type="slidenum">
              <a:rPr lang="en-US" altLang="en-US" sz="1200" smtClean="0"/>
              <a:pPr/>
              <a:t>21</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208548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endParaRPr lang="en-US" altLang="en-US" smtClean="0">
              <a:cs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6239B8C7-CCD5-4F52-B2A1-B03E99123236}" type="slidenum">
              <a:rPr lang="en-US" altLang="en-US" sz="1200" smtClean="0"/>
              <a:pPr/>
              <a:t>22</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52802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cs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D1D35A5E-9AFF-4763-BAC5-614F2803885E}" type="slidenum">
              <a:rPr lang="en-US" altLang="en-US" sz="1200" smtClean="0"/>
              <a:pPr/>
              <a:t>5</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118712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cs typeface="Arial" panose="020B0604020202020204"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F8CDDB4F-F5D5-490E-9D68-EE81068098DD}" type="slidenum">
              <a:rPr lang="en-US" altLang="en-US" sz="1200" smtClean="0"/>
              <a:pPr/>
              <a:t>23</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351298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cs typeface="Arial" panose="020B0604020202020204"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C39F72E1-600C-413A-A404-43CCF43D331A}" type="slidenum">
              <a:rPr lang="en-US" altLang="en-US" sz="1200" smtClean="0"/>
              <a:pPr/>
              <a:t>24</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923641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cs typeface="Arial" panose="020B0604020202020204" pitchFamily="34" charset="0"/>
              </a:rPr>
              <a:t>Because the method is so expensive, only ~100 structures are currently available in the PDB.</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D2E24FBA-DE53-4BD2-A52D-2C794DF7CD29}" type="slidenum">
              <a:rPr lang="en-US" altLang="en-US" sz="1200" smtClean="0"/>
              <a:pPr/>
              <a:t>25</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025215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cs typeface="Arial" panose="020B0604020202020204" pitchFamily="34" charset="0"/>
              </a:rPr>
              <a:t>Figure 3.5. Electron microscopy. </a:t>
            </a:r>
            <a:r>
              <a:rPr lang="en-US" altLang="en-US" smtClean="0">
                <a:cs typeface="Arial" panose="020B0604020202020204" pitchFamily="34" charset="0"/>
              </a:rPr>
              <a:t>(a)</a:t>
            </a:r>
            <a:r>
              <a:rPr lang="en-US" altLang="en-US" b="1" smtClean="0">
                <a:cs typeface="Arial" panose="020B0604020202020204" pitchFamily="34" charset="0"/>
              </a:rPr>
              <a:t> </a:t>
            </a:r>
            <a:r>
              <a:rPr lang="en-US" altLang="en-US" smtClean="0">
                <a:cs typeface="Arial" panose="020B0604020202020204" pitchFamily="34" charset="0"/>
              </a:rPr>
              <a:t>The transmission electron microscope. The electron beam generated by the electron gun is focused onto the specimen by electromagnetic lenses </a:t>
            </a:r>
            <a:r>
              <a:rPr lang="en-US" altLang="en-US" baseline="30000" smtClean="0">
                <a:cs typeface="Arial" panose="020B0604020202020204" pitchFamily="34" charset="0"/>
              </a:rPr>
              <a:t>[81]</a:t>
            </a:r>
            <a:r>
              <a:rPr lang="en-US" altLang="en-US" smtClean="0">
                <a:cs typeface="Arial" panose="020B0604020202020204" pitchFamily="34" charset="0"/>
              </a:rPr>
              <a:t>. The deflected electrons hit a photographic film or an electron-sensitive camera, which creates an image. In protein structure-determination applications of EM, numerous images are recorded and processed (not shown). The figure was created by Graham Beards </a:t>
            </a:r>
            <a:r>
              <a:rPr lang="en-US" altLang="en-US" baseline="30000" smtClean="0">
                <a:cs typeface="Arial" panose="020B0604020202020204" pitchFamily="34" charset="0"/>
              </a:rPr>
              <a:t>[111]</a:t>
            </a:r>
            <a:r>
              <a:rPr lang="en-US" altLang="en-US" smtClean="0">
                <a:cs typeface="Arial" panose="020B0604020202020204" pitchFamily="34" charset="0"/>
              </a:rPr>
              <a:t>. </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9D804D16-D6AD-452D-8263-6A0A91C30F6A}" type="slidenum">
              <a:rPr lang="en-US" altLang="en-US" sz="1200" smtClean="0"/>
              <a:pPr/>
              <a:t>26</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732225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smtClean="0">
                <a:cs typeface="Arial" panose="020B0604020202020204" pitchFamily="34" charset="0"/>
              </a:rPr>
              <a:t>(b)</a:t>
            </a:r>
            <a:r>
              <a:rPr lang="en-US" altLang="en-US" b="1" smtClean="0">
                <a:cs typeface="Arial" panose="020B0604020202020204" pitchFamily="34" charset="0"/>
              </a:rPr>
              <a:t> </a:t>
            </a:r>
            <a:r>
              <a:rPr lang="en-US" altLang="en-US" smtClean="0">
                <a:cs typeface="Arial" panose="020B0604020202020204" pitchFamily="34" charset="0"/>
              </a:rPr>
              <a:t>Low-resolution EM structures of large protein complexes. The image shows a cutaway view through the density map of the splicosomal protein p14 (gray). The yellow part in the middle of the structure is a peptide derived from the p14-associated U2 snRNP component SF3b155, for which an X-ray crystal structure also exists (see ribbon inside the density map). The figure was taken from </a:t>
            </a:r>
            <a:r>
              <a:rPr lang="en-US" altLang="en-US" baseline="30000" smtClean="0">
                <a:cs typeface="Arial" panose="020B0604020202020204" pitchFamily="34" charset="0"/>
              </a:rPr>
              <a:t>[112]</a:t>
            </a:r>
            <a:r>
              <a:rPr lang="en-US" altLang="en-US" smtClean="0">
                <a:cs typeface="Arial" panose="020B0604020202020204" pitchFamily="34" charset="0"/>
              </a:rPr>
              <a:t>.</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B1DD0B27-9F91-4B30-823C-808D4BB6E737}" type="slidenum">
              <a:rPr lang="en-US" altLang="en-US" sz="1200" smtClean="0"/>
              <a:pPr/>
              <a:t>27</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07571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r>
              <a:rPr lang="en-US" dirty="0" smtClean="0"/>
              <a:t>2D crystals contain only one or two layers of the molecule. They could not be used by X-ray crystallography because the X-rays, which interact with atoms ~</a:t>
            </a:r>
            <a:r>
              <a:rPr lang="en-US" altLang="en-US" dirty="0" smtClean="0">
                <a:solidFill>
                  <a:srgbClr val="000000"/>
                </a:solidFill>
                <a:sym typeface="Symbol" panose="05050102010706020507" pitchFamily="18" charset="2"/>
              </a:rPr>
              <a:t></a:t>
            </a:r>
            <a:r>
              <a:rPr lang="en-US" dirty="0" smtClean="0"/>
              <a:t>10</a:t>
            </a:r>
            <a:r>
              <a:rPr lang="en-US" baseline="30000" dirty="0" smtClean="0"/>
              <a:t>4</a:t>
            </a:r>
            <a:r>
              <a:rPr lang="en-US" dirty="0" smtClean="0"/>
              <a:t> less strongly than electrons, would just pass through the crystals. To get a 3D image from these crystals, the latter are tilted in different ways and the data is collected each time.</a:t>
            </a:r>
          </a:p>
          <a:p>
            <a:pPr algn="l" rtl="0">
              <a:defRPr/>
            </a:pPr>
            <a:endParaRPr lang="en-US" altLang="en-US" dirty="0" smtClean="0">
              <a:cs typeface="Arial" panose="020B0604020202020204" pitchFamily="34" charset="0"/>
            </a:endParaRPr>
          </a:p>
          <a:p>
            <a:pPr algn="l" rtl="0">
              <a:defRPr/>
            </a:pPr>
            <a:r>
              <a:rPr lang="en-US" altLang="en-US" dirty="0" smtClean="0">
                <a:cs typeface="Arial" panose="020B0604020202020204" pitchFamily="34" charset="0"/>
              </a:rPr>
              <a:t>(c-I) electron crystallography. </a:t>
            </a:r>
            <a:r>
              <a:rPr lang="en-US" altLang="en-US" u="sng" dirty="0" smtClean="0">
                <a:cs typeface="Arial" panose="020B0604020202020204" pitchFamily="34" charset="0"/>
              </a:rPr>
              <a:t>Left</a:t>
            </a:r>
            <a:r>
              <a:rPr lang="en-US" altLang="en-US" dirty="0" smtClean="0">
                <a:cs typeface="Arial" panose="020B0604020202020204" pitchFamily="34" charset="0"/>
              </a:rPr>
              <a:t> – a 2.5 Å structure of lysozyme obtained by using the </a:t>
            </a:r>
            <a:r>
              <a:rPr lang="en-US" altLang="en-US" dirty="0" err="1" smtClean="0">
                <a:cs typeface="Arial" panose="020B0604020202020204" pitchFamily="34" charset="0"/>
              </a:rPr>
              <a:t>microED</a:t>
            </a:r>
            <a:r>
              <a:rPr lang="en-US" altLang="en-US" dirty="0" smtClean="0">
                <a:cs typeface="Arial" panose="020B0604020202020204" pitchFamily="34" charset="0"/>
              </a:rPr>
              <a:t> technique (PDB entry 5a3e </a:t>
            </a:r>
            <a:r>
              <a:rPr lang="en-US" altLang="en-US" baseline="30000" dirty="0" smtClean="0">
                <a:cs typeface="Arial" panose="020B0604020202020204" pitchFamily="34" charset="0"/>
              </a:rPr>
              <a:t>[92]</a:t>
            </a:r>
            <a:r>
              <a:rPr lang="en-US" altLang="en-US" dirty="0" smtClean="0">
                <a:cs typeface="Arial" panose="020B0604020202020204" pitchFamily="34" charset="0"/>
              </a:rPr>
              <a:t>). Right – the 1.9 Å assembly of lens Aquaporin-0 (AQP0) inside a lipid bilayer, obtained by using 2D crystals (PDB entry 2b6o </a:t>
            </a:r>
            <a:r>
              <a:rPr lang="en-US" altLang="en-US" baseline="30000" dirty="0" smtClean="0">
                <a:cs typeface="Arial" panose="020B0604020202020204" pitchFamily="34" charset="0"/>
              </a:rPr>
              <a:t>[91]</a:t>
            </a:r>
            <a:r>
              <a:rPr lang="en-US" altLang="en-US" dirty="0" smtClean="0">
                <a:cs typeface="Arial" panose="020B0604020202020204" pitchFamily="34" charset="0"/>
              </a:rPr>
              <a:t>). In the assembly, packing interactions between AQP0 tetramers (shown as ribbons) are mediated by lipid molecules (shown as green wires). </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BC1264E3-A385-4F9A-899B-E4DC455F8A74}" type="slidenum">
              <a:rPr lang="en-US" altLang="en-US" sz="1200" smtClean="0"/>
              <a:pPr/>
              <a:t>28</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95759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smtClean="0">
                <a:cs typeface="Arial" panose="020B0604020202020204" pitchFamily="34" charset="0"/>
              </a:rPr>
              <a:t>(c-II) single-particle EM. The image shows the 2.6 Å structure of rotavirus VP6 protein (PDB entry 3j9s </a:t>
            </a:r>
            <a:r>
              <a:rPr lang="en-US" altLang="en-US" baseline="30000" smtClean="0">
                <a:cs typeface="Arial" panose="020B0604020202020204" pitchFamily="34" charset="0"/>
              </a:rPr>
              <a:t>[113]</a:t>
            </a:r>
            <a:r>
              <a:rPr lang="en-US" altLang="en-US" smtClean="0">
                <a:cs typeface="Arial" panose="020B0604020202020204" pitchFamily="34" charset="0"/>
              </a:rPr>
              <a:t>). </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D67401F-B08F-4146-AB07-14CD3240B602}" type="slidenum">
              <a:rPr lang="en-US" altLang="en-US" sz="1200" smtClean="0"/>
              <a:pPr/>
              <a:t>29</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636693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cs typeface="Arial" panose="020B0604020202020204" pitchFamily="34" charset="0"/>
              </a:rPr>
              <a:t>Negative staining provides good contrast, but since the metal cannot penetrate the protein fully, the template included only the surface of the protein. </a:t>
            </a:r>
          </a:p>
          <a:p>
            <a:pPr marL="171450" indent="-171450" algn="l" rtl="0">
              <a:buFontTx/>
              <a:buChar char="•"/>
            </a:pPr>
            <a:r>
              <a:rPr lang="en-US" altLang="en-US" smtClean="0">
                <a:cs typeface="Arial" panose="020B0604020202020204" pitchFamily="34" charset="0"/>
              </a:rPr>
              <a:t>Cryo-EM involves quick freezing of the sample in liquid ethane, nitrogen or helium. This creates a layer of vitreous ice that is almost identical in structure to liquid water. Thus, despite the very low temperature (-346°F to -320°F), the environment of the protein in the sample is still considered to be more natural than in crystals. </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CA5C9B97-2ED7-4CFB-8B34-7B0E1BAEAD30}" type="slidenum">
              <a:rPr lang="en-US" altLang="en-US" sz="1200" smtClean="0"/>
              <a:pPr/>
              <a:t>30</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797800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endParaRPr lang="en-US" altLang="en-US" smtClean="0">
              <a:cs typeface="Arial" panose="020B0604020202020204" pitchFamily="34" charset="0"/>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1CB8285B-8D4F-4FA3-8312-381C8361AD9A}" type="slidenum">
              <a:rPr lang="en-US" altLang="en-US" sz="1200" smtClean="0"/>
              <a:pPr/>
              <a:t>31</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737773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r>
              <a:rPr lang="en-US" dirty="0" smtClean="0"/>
              <a:t>Spectroscopy is a field that includes different analytic methods, all based on the interaction of molecules with electromagnetic radiation, followed by changes in the energy levels of the former </a:t>
            </a:r>
            <a:r>
              <a:rPr lang="en-US" baseline="30000" dirty="0" smtClean="0"/>
              <a:t>[119]</a:t>
            </a:r>
            <a:r>
              <a:rPr lang="en-US" dirty="0" smtClean="0"/>
              <a:t> (excitation, relaxation, etc.). These changes lead to emission of energy from the irradiated molecule, which can be recorded by the instrumentation. Since the magnitude and/or frequency of the emission usually depend on the local chemical environment of the emitting atoms, it can be used for drawing structural information on the investigated molecule. </a:t>
            </a:r>
          </a:p>
          <a:p>
            <a:pPr marL="171450" indent="-171450" algn="l" rtl="0">
              <a:buFont typeface="Arial" panose="020B0604020202020204" pitchFamily="34" charset="0"/>
              <a:buChar char="•"/>
              <a:defRPr/>
            </a:pPr>
            <a:r>
              <a:rPr lang="en-US" b="1" i="1" dirty="0" smtClean="0"/>
              <a:t>'nuclear spin‘</a:t>
            </a:r>
            <a:r>
              <a:rPr lang="en-US" dirty="0" smtClean="0"/>
              <a:t> is a quantum property that result from the motion of charges in their nucleus. The motion creates a magnetic field around the nucleus that has a moment (μ) proportional to the spin. Atoms with nuclear spins have an unequal number of protons and neutrons.</a:t>
            </a:r>
          </a:p>
          <a:p>
            <a:pPr marL="171450" indent="-171450" algn="l" rtl="0">
              <a:buFont typeface="Arial" panose="020B0604020202020204" pitchFamily="34" charset="0"/>
              <a:buChar char="•"/>
              <a:defRPr/>
            </a:pPr>
            <a:r>
              <a:rPr lang="en-US" dirty="0" smtClean="0"/>
              <a:t>The external field aligns the spins in two ways that differ in their energy and between which the spin resonates, hence the name.</a:t>
            </a:r>
          </a:p>
          <a:p>
            <a:pPr marL="171450" indent="-171450" algn="l" rtl="0">
              <a:buFont typeface="Arial" panose="020B0604020202020204" pitchFamily="34" charset="0"/>
              <a:buChar char="•"/>
              <a:defRPr/>
            </a:pPr>
            <a:endParaRPr lang="en-US" altLang="en-US" dirty="0" smtClean="0">
              <a:cs typeface="Arial" panose="020B0604020202020204" pitchFamily="34" charset="0"/>
            </a:endParaRPr>
          </a:p>
          <a:p>
            <a:pPr algn="l" rtl="0">
              <a:defRPr/>
            </a:pPr>
            <a:r>
              <a:rPr lang="en-US" altLang="en-US" b="1" dirty="0" smtClean="0">
                <a:cs typeface="Arial" panose="020B0604020202020204" pitchFamily="34" charset="0"/>
              </a:rPr>
              <a:t>Figure 3.6. Nuclear magnetic resonance spectroscopy.</a:t>
            </a:r>
            <a:r>
              <a:rPr lang="en-US" altLang="en-US" dirty="0" smtClean="0">
                <a:cs typeface="Arial" panose="020B0604020202020204" pitchFamily="34" charset="0"/>
              </a:rPr>
              <a:t> (a) 1-dimensional H-NMR spectrum map of phenol (prepared by </a:t>
            </a:r>
            <a:r>
              <a:rPr lang="en-US" altLang="en-US" i="1" dirty="0" err="1" smtClean="0">
                <a:cs typeface="Arial" panose="020B0604020202020204" pitchFamily="34" charset="0"/>
              </a:rPr>
              <a:t>Cfromber</a:t>
            </a:r>
            <a:r>
              <a:rPr lang="en-US" altLang="en-US" dirty="0" smtClean="0">
                <a:cs typeface="Arial" panose="020B0604020202020204" pitchFamily="34" charset="0"/>
              </a:rPr>
              <a:t> </a:t>
            </a:r>
            <a:r>
              <a:rPr lang="en-US" altLang="en-US" baseline="30000" dirty="0" smtClean="0">
                <a:cs typeface="Arial" panose="020B0604020202020204" pitchFamily="34" charset="0"/>
              </a:rPr>
              <a:t>[120]</a:t>
            </a:r>
            <a:r>
              <a:rPr lang="en-US" altLang="en-US" dirty="0" smtClean="0">
                <a:cs typeface="Arial" panose="020B0604020202020204" pitchFamily="34" charset="0"/>
              </a:rPr>
              <a:t>). The different peaks in the spectrum correspond to different proton types in the molecule, as noted. For example, the peak of the hydroxyl proton is well separated from the one corresponding to the aromatic ring protons. </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4FE9E699-A9B0-49ED-83F4-0B54CF1630FF}" type="slidenum">
              <a:rPr lang="en-US" altLang="en-US" sz="1200" smtClean="0"/>
              <a:pPr/>
              <a:t>32</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81249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cs typeface="Arial" panose="020B0604020202020204" pitchFamily="34" charset="0"/>
              </a:rPr>
              <a:t>Since X-rays cannot be focused by lenses (like EM waves), scientists do not look at their passing through the sample, but rather by inspecting their diffraction by the sample.</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4C6557A-BEDF-4A66-8BC3-639AEB645F88}" type="slidenum">
              <a:rPr lang="en-US" altLang="en-US" sz="1200" smtClean="0"/>
              <a:pPr/>
              <a:t>6</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350736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cs typeface="Arial" panose="020B0604020202020204" pitchFamily="34" charset="0"/>
              </a:rPr>
              <a:t>Figure 3.6. Nuclear magnetic resonance spectroscopy.</a:t>
            </a:r>
            <a:r>
              <a:rPr lang="en-US" altLang="en-US" smtClean="0">
                <a:cs typeface="Arial" panose="020B0604020202020204" pitchFamily="34" charset="0"/>
              </a:rPr>
              <a:t> (a) 1-dimensional H-NMR spectrum map of phenol (prepared by </a:t>
            </a:r>
            <a:r>
              <a:rPr lang="en-US" altLang="en-US" i="1" smtClean="0">
                <a:cs typeface="Arial" panose="020B0604020202020204" pitchFamily="34" charset="0"/>
              </a:rPr>
              <a:t>Cfromber</a:t>
            </a:r>
            <a:r>
              <a:rPr lang="en-US" altLang="en-US" smtClean="0">
                <a:cs typeface="Arial" panose="020B0604020202020204" pitchFamily="34" charset="0"/>
              </a:rPr>
              <a:t> </a:t>
            </a:r>
            <a:r>
              <a:rPr lang="en-US" altLang="en-US" baseline="30000" smtClean="0">
                <a:cs typeface="Arial" panose="020B0604020202020204" pitchFamily="34" charset="0"/>
              </a:rPr>
              <a:t>[120]</a:t>
            </a:r>
            <a:r>
              <a:rPr lang="en-US" altLang="en-US" smtClean="0">
                <a:cs typeface="Arial" panose="020B0604020202020204" pitchFamily="34" charset="0"/>
              </a:rPr>
              <a:t>). The different peaks in the spectrum correspond to different proton types in the molecule, as noted. For example, the peak of the hydroxyl proton is well separated from the one corresponding to the aromatic ring protons. </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86E425BC-10AE-436B-A5BC-1605C2569A9A}" type="slidenum">
              <a:rPr lang="en-US" altLang="en-US" sz="1200" smtClean="0"/>
              <a:pPr/>
              <a:t>33</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937104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cs typeface="Arial" panose="020B0604020202020204" pitchFamily="34" charset="0"/>
              </a:rPr>
              <a:t>NOE - Nuclear Overhauser Effect </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D2CADAEE-D039-467D-8499-8814B03B14F2}" type="slidenum">
              <a:rPr lang="en-US" altLang="en-US" sz="1200" smtClean="0"/>
              <a:pPr/>
              <a:t>34</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834013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r>
              <a:rPr lang="en-US" dirty="0" smtClean="0"/>
              <a:t>Thus, </a:t>
            </a:r>
            <a:r>
              <a:rPr lang="en-US" i="1" dirty="0" smtClean="0"/>
              <a:t>NOESY does not provide a single structure, but rather an ensemble of structures that are consistent with the spatial constraints</a:t>
            </a:r>
            <a:r>
              <a:rPr lang="en-US" dirty="0" smtClean="0"/>
              <a:t> </a:t>
            </a:r>
            <a:endParaRPr lang="en-US" altLang="en-US" dirty="0" smtClean="0">
              <a:cs typeface="Arial" panose="020B0604020202020204" pitchFamily="34" charset="0"/>
            </a:endParaRPr>
          </a:p>
          <a:p>
            <a:pPr algn="l" rtl="0">
              <a:defRPr/>
            </a:pPr>
            <a:endParaRPr lang="en-US" altLang="en-US" dirty="0" smtClean="0">
              <a:cs typeface="Arial" panose="020B0604020202020204" pitchFamily="34" charset="0"/>
            </a:endParaRPr>
          </a:p>
          <a:p>
            <a:pPr algn="l" rtl="0">
              <a:defRPr/>
            </a:pPr>
            <a:r>
              <a:rPr lang="en-US" altLang="en-US" dirty="0" smtClean="0">
                <a:cs typeface="Arial" panose="020B0604020202020204" pitchFamily="34" charset="0"/>
              </a:rPr>
              <a:t>(b) NMR structure. The figure shows the secondary structure of the somatomedin B domain of human </a:t>
            </a:r>
            <a:r>
              <a:rPr lang="en-US" altLang="en-US" dirty="0" err="1" smtClean="0">
                <a:cs typeface="Arial" panose="020B0604020202020204" pitchFamily="34" charset="0"/>
              </a:rPr>
              <a:t>vitronectin</a:t>
            </a:r>
            <a:r>
              <a:rPr lang="en-US" altLang="en-US" dirty="0" smtClean="0">
                <a:cs typeface="Arial" panose="020B0604020202020204" pitchFamily="34" charset="0"/>
              </a:rPr>
              <a:t> (PDB entry 1ssu) (left) and the corresponding 20-mer ensemble (right). All the structures of the ensemble are within the distance constraints indicated by the NMR measurements. Clearly, the central part of the structure is much more ordered than the flanking edges. </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FD43CAC0-AFAB-45E8-B4B7-580431A39959}" type="slidenum">
              <a:rPr lang="en-US" altLang="en-US" sz="1200" smtClean="0"/>
              <a:pPr/>
              <a:t>35</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805026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cs typeface="Arial" panose="020B0604020202020204" pitchFamily="34" charset="0"/>
              </a:rPr>
              <a:t>When the measurement is carried out repetitively the time difference between the consecutive measurements allows adjacent nuclei to affect each other and form a correlation. </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8AEC635C-63C1-4508-A9F9-C2F54B59EFD0}" type="slidenum">
              <a:rPr lang="en-US" altLang="en-US" sz="1200" smtClean="0"/>
              <a:pPr/>
              <a:t>36</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507151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cs typeface="Arial" panose="020B0604020202020204" pitchFamily="34" charset="0"/>
              </a:rPr>
              <a:t>Solid-state NMR allows the measurements to be conducted on membrane proteins, or on proteins, which form amyloid precipitates.</a:t>
            </a:r>
          </a:p>
          <a:p>
            <a:pPr marL="171450" indent="-171450" algn="l" rtl="0">
              <a:buFontTx/>
              <a:buChar char="•"/>
            </a:pPr>
            <a:r>
              <a:rPr lang="en-US" altLang="en-US" smtClean="0">
                <a:cs typeface="Arial" panose="020B0604020202020204" pitchFamily="34" charset="0"/>
              </a:rPr>
              <a:t>The size limitation of NMR results from the difficulty to resolve the numerous spectrum lines.</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0075484-F6A6-4434-8451-78668EC63FA8}" type="slidenum">
              <a:rPr lang="en-US" altLang="en-US" sz="1200" smtClean="0"/>
              <a:pPr/>
              <a:t>37</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001598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endParaRPr lang="en-US" altLang="en-US" dirty="0" smtClean="0">
              <a:cs typeface="Arial" panose="020B0604020202020204"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4FE9E699-A9B0-49ED-83F4-0B54CF1630FF}" type="slidenum">
              <a:rPr lang="en-US" altLang="en-US" sz="1200" smtClean="0"/>
              <a:pPr/>
              <a:t>38</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479837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endParaRPr lang="en-US" altLang="en-US" dirty="0" smtClean="0">
              <a:cs typeface="Arial" panose="020B0604020202020204"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4FE9E699-A9B0-49ED-83F4-0B54CF1630FF}" type="slidenum">
              <a:rPr lang="en-US" altLang="en-US" sz="1200" smtClean="0"/>
              <a:pPr/>
              <a:t>39</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3001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endParaRPr lang="en-US" altLang="en-US" dirty="0" smtClean="0">
              <a:cs typeface="Arial" panose="020B0604020202020204"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4FE9E699-A9B0-49ED-83F4-0B54CF1630FF}" type="slidenum">
              <a:rPr lang="en-US" altLang="en-US" sz="1200" smtClean="0"/>
              <a:pPr/>
              <a:t>40</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956485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cs typeface="Arial" panose="020B0604020202020204" pitchFamily="34" charset="0"/>
              </a:rPr>
              <a:t>Figure 3.7. Mass spectrometry. </a:t>
            </a:r>
            <a:r>
              <a:rPr lang="en-US" altLang="en-US" smtClean="0">
                <a:cs typeface="Arial" panose="020B0604020202020204" pitchFamily="34" charset="0"/>
              </a:rPr>
              <a:t>(a) Mass spectra of 4-methyl-3-pentene-2-one. The full spectra is shown on the left. The right image shows the ion of the intact molecule and the ions of two fragmentation products. The images were created by Prof. William Reusch and used with permission.</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A279AB93-4EDB-4CE9-8544-FC970BC54160}" type="slidenum">
              <a:rPr lang="en-US" altLang="en-US" sz="1200" smtClean="0"/>
              <a:pPr/>
              <a:t>41</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317305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dirty="0" smtClean="0">
                <a:cs typeface="Arial" panose="020B0604020202020204" pitchFamily="34" charset="0"/>
              </a:rPr>
              <a:t>Figure 3.7. Mass spectrometry. </a:t>
            </a:r>
            <a:r>
              <a:rPr lang="en-US" altLang="en-US" dirty="0" smtClean="0">
                <a:cs typeface="Arial" panose="020B0604020202020204" pitchFamily="34" charset="0"/>
              </a:rPr>
              <a:t>(a) Mass spectra of 4-methyl-3-pentene-2-one. The full spectra is shown on the left. The right image shows the ion of the intact molecule and the ions of two fragmentation products. The images were created by Prof. William </a:t>
            </a:r>
            <a:r>
              <a:rPr lang="en-US" altLang="en-US" dirty="0" err="1" smtClean="0">
                <a:cs typeface="Arial" panose="020B0604020202020204" pitchFamily="34" charset="0"/>
              </a:rPr>
              <a:t>Reusch</a:t>
            </a:r>
            <a:r>
              <a:rPr lang="en-US" altLang="en-US" dirty="0" smtClean="0">
                <a:cs typeface="Arial" panose="020B0604020202020204" pitchFamily="34" charset="0"/>
              </a:rPr>
              <a:t> and used with permission.</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8E16DD8D-D8E9-4447-82C5-A69ACFDCC51A}" type="slidenum">
              <a:rPr lang="en-US" altLang="en-US" sz="1200" smtClean="0"/>
              <a:pPr/>
              <a:t>42</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47142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r>
              <a:rPr lang="en-US" altLang="en-US" dirty="0" smtClean="0">
                <a:cs typeface="Arial" panose="020B0604020202020204" pitchFamily="34" charset="0"/>
              </a:rPr>
              <a:t>The need for crystallization stems from the weak diffraction of light atoms </a:t>
            </a:r>
            <a:r>
              <a:rPr lang="pt-BR" altLang="en-US" dirty="0" smtClean="0">
                <a:cs typeface="Arial" panose="020B0604020202020204" pitchFamily="34" charset="0"/>
              </a:rPr>
              <a:t>(C, N, O and H). The diffraction can be boosted by using a sample in which all molecules are arranged in the same way in space (i.e., a crystal). </a:t>
            </a:r>
            <a:r>
              <a:rPr lang="en-US" altLang="en-US" dirty="0" smtClean="0">
                <a:cs typeface="Arial" panose="020B0604020202020204" pitchFamily="34" charset="0"/>
              </a:rPr>
              <a:t> </a:t>
            </a:r>
          </a:p>
          <a:p>
            <a:pPr marL="171450" indent="-171450" algn="l" rtl="0">
              <a:buFont typeface="Arial" panose="020B0604020202020204" pitchFamily="34" charset="0"/>
              <a:buChar char="•"/>
              <a:defRPr/>
            </a:pPr>
            <a:r>
              <a:rPr lang="en-US" dirty="0" smtClean="0"/>
              <a:t>The electron density map presents graphically the locations in space where the density of electrons is high enough to indicate the presence of atoms. </a:t>
            </a:r>
            <a:endParaRPr lang="en-US" altLang="en-US" dirty="0" smtClean="0">
              <a:cs typeface="Arial" panose="020B0604020202020204" pitchFamily="34" charset="0"/>
            </a:endParaRPr>
          </a:p>
          <a:p>
            <a:pPr marL="171450" indent="-171450" algn="l" rtl="0">
              <a:buFont typeface="Arial" panose="020B0604020202020204" pitchFamily="34" charset="0"/>
              <a:buChar char="•"/>
              <a:defRPr/>
            </a:pPr>
            <a:endParaRPr lang="en-US" altLang="en-US" dirty="0" smtClean="0">
              <a:cs typeface="Arial" panose="020B0604020202020204" pitchFamily="34" charset="0"/>
            </a:endParaRPr>
          </a:p>
          <a:p>
            <a:pPr algn="l" rtl="0">
              <a:defRPr/>
            </a:pPr>
            <a:r>
              <a:rPr lang="en-US" altLang="en-US" b="1" dirty="0" smtClean="0">
                <a:cs typeface="Arial" panose="020B0604020202020204" pitchFamily="34" charset="0"/>
              </a:rPr>
              <a:t>Figure 3.2. Structure determination using X-ray diffraction</a:t>
            </a:r>
            <a:r>
              <a:rPr lang="en-US" altLang="en-US" dirty="0" smtClean="0">
                <a:cs typeface="Arial" panose="020B0604020202020204" pitchFamily="34" charset="0"/>
              </a:rPr>
              <a:t>. (a-d) the structure determination process </a:t>
            </a:r>
            <a:r>
              <a:rPr lang="en-US" altLang="en-US" baseline="30000" dirty="0" smtClean="0">
                <a:cs typeface="Arial" panose="020B0604020202020204" pitchFamily="34" charset="0"/>
              </a:rPr>
              <a:t>[18]</a:t>
            </a:r>
            <a:r>
              <a:rPr lang="en-US" altLang="en-US" dirty="0" smtClean="0">
                <a:cs typeface="Arial" panose="020B0604020202020204" pitchFamily="34" charset="0"/>
              </a:rPr>
              <a:t> [the figure in the paper is reproduced from Biomolecular Crystallography: Principles, Practice, and Application to Structural Biology by Bernhard Rupp. Garland Science/Taylor &amp; Francis LLC © 2011]. The X-rays are passed through a rotating crystal (a) and the diffraction pattern is recorded (b). Since the diffraction images are not direct images of the molecule, the reciprocal space has to be back-transformed to direct space using the Fourier transform (FT). This, together with separately acquired phases for each diffraction spot allows reconstructing the electron density (blue grid) of the molecules self-assembled into the diffracting crystal (c).  </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85AB9F6A-F201-427E-A118-96142248570F}" type="slidenum">
              <a:rPr lang="en-US" altLang="en-US" sz="1200" smtClean="0"/>
              <a:pPr/>
              <a:t>7</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4204489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cs typeface="Arial" panose="020B0604020202020204" pitchFamily="34" charset="0"/>
            </a:endParaRP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840F2EA4-4F9C-4292-BAD5-83BC14A72A02}" type="slidenum">
              <a:rPr lang="en-US" altLang="en-US" sz="1200" smtClean="0"/>
              <a:pPr/>
              <a:t>43</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964621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cs typeface="Arial" panose="020B0604020202020204" pitchFamily="34"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6B7744E1-45F5-42DF-9AB6-B0294A461B5E}" type="slidenum">
              <a:rPr lang="en-US" altLang="en-US" sz="1200" smtClean="0"/>
              <a:pPr/>
              <a:t>44</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992005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dirty="0" smtClean="0">
                <a:cs typeface="Arial" panose="020B0604020202020204" pitchFamily="34" charset="0"/>
              </a:rPr>
              <a:t>Figure 3.7. Mass spectrometry.</a:t>
            </a:r>
            <a:r>
              <a:rPr lang="en-US" altLang="en-US" b="1" baseline="0" dirty="0" smtClean="0">
                <a:cs typeface="Arial" panose="020B0604020202020204" pitchFamily="34" charset="0"/>
              </a:rPr>
              <a:t> </a:t>
            </a:r>
            <a:r>
              <a:rPr lang="en-US" altLang="en-US" dirty="0" smtClean="0">
                <a:cs typeface="Arial" panose="020B0604020202020204" pitchFamily="34" charset="0"/>
              </a:rPr>
              <a:t>(b) A generic mass spectrometry procedure for proteins. </a:t>
            </a:r>
            <a:r>
              <a:rPr lang="en-US" altLang="en-US" u="sng" dirty="0" smtClean="0">
                <a:cs typeface="Arial" panose="020B0604020202020204" pitchFamily="34" charset="0"/>
              </a:rPr>
              <a:t>Step 1</a:t>
            </a:r>
            <a:r>
              <a:rPr lang="en-US" altLang="en-US" dirty="0" smtClean="0">
                <a:cs typeface="Arial" panose="020B0604020202020204" pitchFamily="34" charset="0"/>
              </a:rPr>
              <a:t>: the proteins to be analyzed are isolated from cell lysate or tissues by biochemical fractionation or affinity selection. This often includes a final step of one-dimensional gel electrophoresis. </a:t>
            </a:r>
            <a:r>
              <a:rPr lang="en-US" altLang="en-US" u="sng" dirty="0" smtClean="0">
                <a:cs typeface="Arial" panose="020B0604020202020204" pitchFamily="34" charset="0"/>
              </a:rPr>
              <a:t>Step 2</a:t>
            </a:r>
            <a:r>
              <a:rPr lang="en-US" altLang="en-US" dirty="0" smtClean="0">
                <a:cs typeface="Arial" panose="020B0604020202020204" pitchFamily="34" charset="0"/>
              </a:rPr>
              <a:t>: the proteins are degraded enzymatically to peptides, usually by trypsin. </a:t>
            </a:r>
            <a:r>
              <a:rPr lang="en-US" altLang="en-US" u="sng" dirty="0" smtClean="0">
                <a:cs typeface="Arial" panose="020B0604020202020204" pitchFamily="34" charset="0"/>
              </a:rPr>
              <a:t>Stage 3</a:t>
            </a:r>
            <a:r>
              <a:rPr lang="en-US" altLang="en-US" dirty="0" smtClean="0">
                <a:cs typeface="Arial" panose="020B0604020202020204" pitchFamily="34" charset="0"/>
              </a:rPr>
              <a:t>: the peptides are separated chromatographically in very fine capillaries and eluted into an electrospray ion source where they are nebulized in small, highly charged droplets. After evaporation, the peptides enter the mass spectrometer. </a:t>
            </a:r>
            <a:r>
              <a:rPr lang="en-US" altLang="en-US" u="sng" dirty="0" smtClean="0">
                <a:cs typeface="Arial" panose="020B0604020202020204" pitchFamily="34" charset="0"/>
              </a:rPr>
              <a:t>Stage 4</a:t>
            </a:r>
            <a:r>
              <a:rPr lang="en-US" altLang="en-US" dirty="0" smtClean="0">
                <a:cs typeface="Arial" panose="020B0604020202020204" pitchFamily="34" charset="0"/>
              </a:rPr>
              <a:t>: a mass spectrum of the peptides eluting at this time point is taken. The image is taken from </a:t>
            </a:r>
            <a:r>
              <a:rPr lang="en-US" altLang="en-US" baseline="30000" dirty="0" smtClean="0">
                <a:cs typeface="Arial" panose="020B0604020202020204" pitchFamily="34" charset="0"/>
              </a:rPr>
              <a:t>[161]</a:t>
            </a:r>
            <a:r>
              <a:rPr lang="en-US" altLang="en-US" dirty="0" smtClean="0">
                <a:cs typeface="Arial" panose="020B0604020202020204" pitchFamily="34" charset="0"/>
              </a:rPr>
              <a:t>. </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1280203-0E1E-4AF1-9824-540365F724A9}" type="slidenum">
              <a:rPr lang="en-US" altLang="en-US" sz="1200" smtClean="0"/>
              <a:pPr/>
              <a:t>45</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210464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cs typeface="Arial" panose="020B0604020202020204" pitchFamily="34" charset="0"/>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869C586C-0750-4C59-8278-55B0A603FFD2}" type="slidenum">
              <a:rPr lang="en-US" altLang="en-US" sz="1200" smtClean="0"/>
              <a:pPr/>
              <a:t>46</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867977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cs typeface="Arial" panose="020B0604020202020204"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CB32F3B5-AC99-450C-9AE0-D5D2BF6FFF4B}" type="slidenum">
              <a:rPr lang="en-US" altLang="en-US" sz="1200" smtClean="0"/>
              <a:pPr/>
              <a:t>47</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235300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dirty="0" smtClean="0">
                <a:cs typeface="Arial" panose="020B0604020202020204" pitchFamily="34" charset="0"/>
              </a:rPr>
              <a:t>Figure 3.7. Mass spectrometry. </a:t>
            </a:r>
            <a:r>
              <a:rPr lang="en-US" altLang="en-US" dirty="0" smtClean="0">
                <a:cs typeface="Arial" panose="020B0604020202020204" pitchFamily="34" charset="0"/>
              </a:rPr>
              <a:t>(c) Protein analysis by cross-linking MS. </a:t>
            </a:r>
            <a:r>
              <a:rPr lang="en-US" altLang="en-US" u="sng" dirty="0" smtClean="0">
                <a:cs typeface="Arial" panose="020B0604020202020204" pitchFamily="34" charset="0"/>
              </a:rPr>
              <a:t>Step 1</a:t>
            </a:r>
            <a:r>
              <a:rPr lang="en-US" altLang="en-US" dirty="0" smtClean="0">
                <a:cs typeface="Arial" panose="020B0604020202020204" pitchFamily="34" charset="0"/>
              </a:rPr>
              <a:t>: the protein is incubated with a residue specific cross-linking reagent. Residues within the range of the cross-linking reagent are covalently bonded. </a:t>
            </a:r>
            <a:r>
              <a:rPr lang="en-US" altLang="en-US" u="sng" dirty="0" smtClean="0">
                <a:cs typeface="Arial" panose="020B0604020202020204" pitchFamily="34" charset="0"/>
              </a:rPr>
              <a:t>Step 2</a:t>
            </a:r>
            <a:r>
              <a:rPr lang="en-US" altLang="en-US" dirty="0" smtClean="0">
                <a:cs typeface="Arial" panose="020B0604020202020204" pitchFamily="34" charset="0"/>
              </a:rPr>
              <a:t>: the protein is enzymatically digested to form peptides. </a:t>
            </a:r>
            <a:r>
              <a:rPr lang="en-US" altLang="en-US" u="sng" dirty="0" smtClean="0">
                <a:cs typeface="Arial" panose="020B0604020202020204" pitchFamily="34" charset="0"/>
              </a:rPr>
              <a:t>Step 3</a:t>
            </a:r>
            <a:r>
              <a:rPr lang="en-US" altLang="en-US" dirty="0" smtClean="0">
                <a:cs typeface="Arial" panose="020B0604020202020204" pitchFamily="34" charset="0"/>
              </a:rPr>
              <a:t>: data-dependent acquisition is used to identify peptides as they elute from an HPLC directly coupled to the mass spectrometer. </a:t>
            </a:r>
            <a:r>
              <a:rPr lang="en-US" altLang="en-US" u="sng" dirty="0" smtClean="0">
                <a:cs typeface="Arial" panose="020B0604020202020204" pitchFamily="34" charset="0"/>
              </a:rPr>
              <a:t>Step 4</a:t>
            </a:r>
            <a:r>
              <a:rPr lang="en-US" altLang="en-US" dirty="0" smtClean="0">
                <a:cs typeface="Arial" panose="020B0604020202020204" pitchFamily="34" charset="0"/>
              </a:rPr>
              <a:t>: the identified peptides are then fragmented to provide sequence specific information. The image is taken from </a:t>
            </a:r>
            <a:r>
              <a:rPr lang="en-US" altLang="en-US" baseline="30000" dirty="0" smtClean="0">
                <a:cs typeface="Arial" panose="020B0604020202020204" pitchFamily="34" charset="0"/>
              </a:rPr>
              <a:t>[154]</a:t>
            </a:r>
            <a:r>
              <a:rPr lang="en-US" altLang="en-US" dirty="0" smtClean="0">
                <a:cs typeface="Arial" panose="020B0604020202020204" pitchFamily="34" charset="0"/>
              </a:rPr>
              <a:t>.</a:t>
            </a:r>
          </a:p>
          <a:p>
            <a:pPr algn="l" rtl="0"/>
            <a:endParaRPr lang="en-US" altLang="en-US" dirty="0" smtClean="0">
              <a:cs typeface="Arial" panose="020B0604020202020204" pitchFamily="34"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B283944E-DF42-4145-AD19-4AD1016E5F74}" type="slidenum">
              <a:rPr lang="en-US" altLang="en-US" sz="1200" smtClean="0"/>
              <a:pPr/>
              <a:t>48</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667667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cs typeface="Arial" panose="020B0604020202020204" pitchFamily="34" charset="0"/>
              </a:rPr>
              <a:t>Currently (October 2016), the PDB contains over 123,600 structures, 93% of which are proteins, 90% determined by X-ray crystallography.</a:t>
            </a: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4DCAB9EE-304C-462C-8EE9-DB1CFDFBB15C}" type="slidenum">
              <a:rPr lang="en-US" altLang="en-US" sz="1200" smtClean="0"/>
              <a:pPr/>
              <a:t>49</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7773022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cs typeface="Arial" panose="020B0604020202020204" pitchFamily="34" charset="0"/>
              </a:rPr>
              <a:t>Figure 3.15. The Protein Data Bank.</a:t>
            </a:r>
            <a:r>
              <a:rPr lang="en-US" altLang="en-US" smtClean="0">
                <a:cs typeface="Arial" panose="020B0604020202020204" pitchFamily="34" charset="0"/>
              </a:rPr>
              <a:t> (a) One of the PDB electronic search forms available on the Internet. </a:t>
            </a: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9025B232-F5E2-4515-90F2-100A4EC8C45B}" type="slidenum">
              <a:rPr lang="en-US" altLang="en-US" sz="1200" smtClean="0"/>
              <a:pPr/>
              <a:t>50</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373610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r>
              <a:rPr lang="en-US" altLang="en-US" dirty="0" smtClean="0">
                <a:cs typeface="Arial" panose="020B0604020202020204" pitchFamily="34" charset="0"/>
              </a:rPr>
              <a:t>The </a:t>
            </a:r>
            <a:r>
              <a:rPr lang="en-US" altLang="en-US" b="1" dirty="0" smtClean="0">
                <a:cs typeface="Arial" panose="020B0604020202020204" pitchFamily="34" charset="0"/>
              </a:rPr>
              <a:t>occupancy</a:t>
            </a:r>
            <a:r>
              <a:rPr lang="en-US" altLang="en-US" dirty="0" smtClean="0">
                <a:cs typeface="Arial" panose="020B0604020202020204" pitchFamily="34" charset="0"/>
              </a:rPr>
              <a:t> is 1.00 when one conformation is reported for an atom. For more conformations, each has an occupancy level according to its percentage (e.g. 0.3 and 0.7). </a:t>
            </a:r>
          </a:p>
          <a:p>
            <a:pPr marL="171450" indent="-171450" algn="l" rtl="0">
              <a:buFont typeface="Arial" panose="020B0604020202020204" pitchFamily="34" charset="0"/>
              <a:buChar char="•"/>
              <a:defRPr/>
            </a:pPr>
            <a:r>
              <a:rPr lang="en-US" altLang="en-US" dirty="0" smtClean="0">
                <a:cs typeface="Arial" panose="020B0604020202020204" pitchFamily="34" charset="0"/>
              </a:rPr>
              <a:t>The </a:t>
            </a:r>
            <a:r>
              <a:rPr lang="en-US" altLang="en-US" b="1" dirty="0" smtClean="0">
                <a:cs typeface="Arial" panose="020B0604020202020204" pitchFamily="34" charset="0"/>
              </a:rPr>
              <a:t>B-factor</a:t>
            </a:r>
            <a:r>
              <a:rPr lang="en-US" altLang="en-US" dirty="0" smtClean="0">
                <a:cs typeface="Arial" panose="020B0604020202020204" pitchFamily="34" charset="0"/>
              </a:rPr>
              <a:t> is a measure of flexibility (the displacement of the atomic positions from an average (mean) value). They are normally between 15 and 30 Å</a:t>
            </a:r>
            <a:r>
              <a:rPr lang="en-US" altLang="en-US" baseline="30000" dirty="0" smtClean="0">
                <a:cs typeface="Arial" panose="020B0604020202020204" pitchFamily="34" charset="0"/>
              </a:rPr>
              <a:t>2</a:t>
            </a:r>
            <a:r>
              <a:rPr lang="en-US" altLang="en-US" dirty="0" smtClean="0">
                <a:cs typeface="Arial" panose="020B0604020202020204" pitchFamily="34" charset="0"/>
              </a:rPr>
              <a:t> (https://proteinstructures.com/Structure/Structure/proteinstructure-databases2.html).</a:t>
            </a:r>
          </a:p>
          <a:p>
            <a:pPr algn="l" rtl="0">
              <a:defRPr/>
            </a:pPr>
            <a:r>
              <a:rPr lang="en-US" altLang="en-US" dirty="0" smtClean="0">
                <a:cs typeface="Arial" panose="020B0604020202020204" pitchFamily="34" charset="0"/>
              </a:rPr>
              <a:t>(b) The structural coordinates of a protein deposited in the PDB. Besides the coordinates, the PDB file also contains other structurally relevant parameters, specified in the figure. Only the first two amino acids are presented. </a:t>
            </a:r>
          </a:p>
          <a:p>
            <a:pPr algn="l" rtl="0">
              <a:defRPr/>
            </a:pPr>
            <a:endParaRPr lang="en-US" altLang="en-US" dirty="0" smtClean="0">
              <a:cs typeface="Arial" panose="020B0604020202020204" pitchFamily="34" charset="0"/>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D193ECEE-DD86-427F-B2BF-FFA5D4B60DDB}" type="slidenum">
              <a:rPr lang="en-US" altLang="en-US" sz="1200" smtClean="0"/>
              <a:pPr/>
              <a:t>51</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6053343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endParaRPr lang="en-US" altLang="en-US" smtClean="0">
              <a:cs typeface="Arial" panose="020B0604020202020204" pitchFamily="34" charset="0"/>
            </a:endParaRP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332251C-969D-4D54-96BC-A9B0B9138B53}" type="slidenum">
              <a:rPr lang="en-US" altLang="en-US" sz="1200" smtClean="0"/>
              <a:pPr/>
              <a:t>52</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225285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smtClean="0">
                <a:cs typeface="Arial" panose="020B0604020202020204" pitchFamily="34" charset="0"/>
              </a:rPr>
              <a:t>An atomic model of the structure is then built into the three-dimensional electron density (d). </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A03A3B6A-4EED-448E-8792-BA19EAB6D947}" type="slidenum">
              <a:rPr lang="en-US" altLang="en-US" sz="1200" smtClean="0"/>
              <a:pPr/>
              <a:t>8</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42331450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endParaRPr lang="en-US" altLang="en-US" smtClean="0">
              <a:cs typeface="Arial" panose="020B0604020202020204" pitchFamily="34" charset="0"/>
            </a:endParaRP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332251C-969D-4D54-96BC-A9B0B9138B53}" type="slidenum">
              <a:rPr lang="en-US" altLang="en-US" sz="1200" smtClean="0"/>
              <a:pPr/>
              <a:t>53</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094380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cs typeface="Arial" panose="020B0604020202020204" pitchFamily="34"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31B6C9A0-7F39-4E2B-8F1C-AD94DA3301DE}" type="slidenum">
              <a:rPr lang="en-US" altLang="en-US" sz="1200" smtClean="0"/>
              <a:pPr/>
              <a:t>54</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574808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cs typeface="Arial" panose="020B0604020202020204" pitchFamily="34" charset="0"/>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BC3FA371-CC8A-4B28-B019-47869245412A}" type="slidenum">
              <a:rPr lang="en-US" altLang="en-US" sz="1200" smtClean="0"/>
              <a:pPr/>
              <a:t>55</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104989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cs typeface="Arial" panose="020B0604020202020204" pitchFamily="34" charset="0"/>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BC3FA371-CC8A-4B28-B019-47869245412A}" type="slidenum">
              <a:rPr lang="en-US" altLang="en-US" sz="1200" smtClean="0"/>
              <a:pPr/>
              <a:t>56</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42606721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Today (19/07/20) there are over 166,500 structures in the PDB. This number</a:t>
            </a:r>
            <a:r>
              <a:rPr lang="en-US" baseline="0" dirty="0" smtClean="0"/>
              <a:t> is only a fraction of the number of proteins in nature. For example, in </a:t>
            </a:r>
            <a:r>
              <a:rPr lang="en-US" baseline="0" dirty="0" err="1" smtClean="0"/>
              <a:t>UniProt</a:t>
            </a:r>
            <a:r>
              <a:rPr lang="en-US" baseline="0" dirty="0" smtClean="0"/>
              <a:t> there are 26 million entries that share no more than 50% of their sequence (a measure of the number of unique proteins). </a:t>
            </a:r>
            <a:r>
              <a:rPr lang="en-US" baseline="0" smtClean="0"/>
              <a:t>So, only ~0.6% of the proteins have solved structures.</a:t>
            </a:r>
            <a:endParaRPr lang="en-US" smtClean="0"/>
          </a:p>
          <a:p>
            <a:pPr marL="171450" indent="-171450" algn="l" rtl="0">
              <a:buFont typeface="Arial" panose="020B0604020202020204" pitchFamily="34" charset="0"/>
              <a:buChar char="•"/>
            </a:pPr>
            <a:endParaRPr lang="en-US"/>
          </a:p>
        </p:txBody>
      </p:sp>
      <p:sp>
        <p:nvSpPr>
          <p:cNvPr id="4" name="Header Placeholder 3"/>
          <p:cNvSpPr>
            <a:spLocks noGrp="1"/>
          </p:cNvSpPr>
          <p:nvPr>
            <p:ph type="hdr" sz="quarter" idx="10"/>
          </p:nvPr>
        </p:nvSpPr>
        <p:spPr/>
        <p:txBody>
          <a:bodyPr/>
          <a:lstStyle/>
          <a:p>
            <a:pPr>
              <a:defRPr/>
            </a:pPr>
            <a:r>
              <a:rPr lang="en-US" smtClean="0"/>
              <a:t>Kessel &amp; Ben-Tal's Introcution to Proteins</a:t>
            </a:r>
            <a:endParaRPr lang="en-US"/>
          </a:p>
        </p:txBody>
      </p:sp>
      <p:sp>
        <p:nvSpPr>
          <p:cNvPr id="5" name="Slide Number Placeholder 4"/>
          <p:cNvSpPr>
            <a:spLocks noGrp="1"/>
          </p:cNvSpPr>
          <p:nvPr>
            <p:ph type="sldNum" sz="quarter" idx="11"/>
          </p:nvPr>
        </p:nvSpPr>
        <p:spPr/>
        <p:txBody>
          <a:bodyPr/>
          <a:lstStyle/>
          <a:p>
            <a:pPr>
              <a:defRPr/>
            </a:pPr>
            <a:fld id="{7C043DBD-D1B9-4B33-A982-C6FBD2F046EE}" type="slidenum">
              <a:rPr lang="en-US" altLang="en-US" smtClean="0"/>
              <a:pPr>
                <a:defRPr/>
              </a:pPr>
              <a:t>58</a:t>
            </a:fld>
            <a:endParaRPr lang="en-US" altLang="en-US"/>
          </a:p>
        </p:txBody>
      </p:sp>
    </p:spTree>
    <p:extLst>
      <p:ext uri="{BB962C8B-B14F-4D97-AF65-F5344CB8AC3E}">
        <p14:creationId xmlns:p14="http://schemas.microsoft.com/office/powerpoint/2010/main" val="15677290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27393054-7BCD-43CC-ABD1-54F90E1FC5CB}" type="slidenum">
              <a:rPr lang="en-US" altLang="en-US" smtClean="0">
                <a:ea typeface="Times New Roman (Hebrew)" panose="02020603050405020304" pitchFamily="18" charset="0"/>
                <a:cs typeface="Times New Roman (Hebrew)" panose="02020603050405020304" pitchFamily="18" charset="0"/>
              </a:rPr>
              <a:pPr algn="l">
                <a:spcBef>
                  <a:spcPct val="0"/>
                </a:spcBef>
              </a:pPr>
              <a:t>61</a:t>
            </a:fld>
            <a:endParaRPr lang="en-US" altLang="en-US" smtClean="0">
              <a:ea typeface="Times New Roman (Hebrew)" panose="02020603050405020304" pitchFamily="18" charset="0"/>
              <a:cs typeface="Times New Roman (Hebrew)" panose="02020603050405020304"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Times New Roman" pitchFamily="18" charset="0"/>
              </a:rPr>
              <a:t>Figure 2.23. Solvent exposure of various protein regions in the folded vs. unfolded states. </a:t>
            </a:r>
            <a:r>
              <a:rPr lang="en-US" sz="1200" kern="1200" dirty="0" smtClean="0">
                <a:solidFill>
                  <a:schemeClr val="tx1"/>
                </a:solidFill>
                <a:effectLst/>
                <a:latin typeface="Times New Roman" pitchFamily="18" charset="0"/>
                <a:ea typeface="+mn-ea"/>
                <a:cs typeface="Times New Roman" pitchFamily="18" charset="0"/>
              </a:rPr>
              <a:t>Polar and nonpolar residues are colored in magenta and green, respectively. The solvent (water) molecules surrounding the protein are represented as spheres. In the folded state, nonpolar residues reside mainly in the protein core away from the solvent, whereas in the unfolded state both polar and nonpolar residues are exposed to the solvent. Still, the folded state contains patches of hydrophobic residues, as explained in the main text. Water molecules were added to the protein computationally by the </a:t>
            </a:r>
            <a:r>
              <a:rPr lang="en-US" sz="1200" kern="1200" dirty="0" err="1" smtClean="0">
                <a:solidFill>
                  <a:schemeClr val="tx1"/>
                </a:solidFill>
                <a:effectLst/>
                <a:latin typeface="Times New Roman" pitchFamily="18" charset="0"/>
                <a:ea typeface="+mn-ea"/>
                <a:cs typeface="Times New Roman" pitchFamily="18" charset="0"/>
              </a:rPr>
              <a:t>PDB_hydro</a:t>
            </a:r>
            <a:r>
              <a:rPr lang="en-US" sz="1200" kern="1200" dirty="0" smtClean="0">
                <a:solidFill>
                  <a:schemeClr val="tx1"/>
                </a:solidFill>
                <a:effectLst/>
                <a:latin typeface="Times New Roman" pitchFamily="18" charset="0"/>
                <a:ea typeface="+mn-ea"/>
                <a:cs typeface="Times New Roman" pitchFamily="18" charset="0"/>
              </a:rPr>
              <a:t> server </a:t>
            </a:r>
            <a:r>
              <a:rPr lang="en-US" sz="1200" kern="1200" baseline="30000" dirty="0" smtClean="0">
                <a:solidFill>
                  <a:schemeClr val="tx1"/>
                </a:solidFill>
                <a:effectLst/>
                <a:latin typeface="Times New Roman" pitchFamily="18" charset="0"/>
                <a:ea typeface="+mn-ea"/>
                <a:cs typeface="Times New Roman" pitchFamily="18" charset="0"/>
              </a:rPr>
              <a:t>[277]</a:t>
            </a:r>
            <a:r>
              <a:rPr lang="en-US" sz="1200" kern="1200" dirty="0" smtClean="0">
                <a:solidFill>
                  <a:schemeClr val="tx1"/>
                </a:solidFill>
                <a:effectLst/>
                <a:latin typeface="Times New Roman" pitchFamily="18" charset="0"/>
                <a:ea typeface="+mn-ea"/>
                <a:cs typeface="Times New Roman" pitchFamily="18" charset="0"/>
              </a:rPr>
              <a:t> (</a:t>
            </a:r>
            <a:r>
              <a:rPr lang="en-US" sz="1200" kern="1200" dirty="0" err="1" smtClean="0">
                <a:solidFill>
                  <a:schemeClr val="tx1"/>
                </a:solidFill>
                <a:effectLst/>
                <a:latin typeface="Times New Roman" pitchFamily="18" charset="0"/>
                <a:ea typeface="+mn-ea"/>
                <a:cs typeface="Times New Roman" pitchFamily="18" charset="0"/>
              </a:rPr>
              <a:t>Delarue</a:t>
            </a:r>
            <a:r>
              <a:rPr lang="en-US" sz="1200" kern="1200" dirty="0" smtClean="0">
                <a:solidFill>
                  <a:schemeClr val="tx1"/>
                </a:solidFill>
                <a:effectLst/>
                <a:latin typeface="Times New Roman" pitchFamily="18" charset="0"/>
                <a:ea typeface="+mn-ea"/>
                <a:cs typeface="Times New Roman" pitchFamily="18" charset="0"/>
              </a:rPr>
              <a:t> group, </a:t>
            </a:r>
            <a:r>
              <a:rPr lang="en-US" sz="1200" kern="1200" dirty="0" err="1" smtClean="0">
                <a:solidFill>
                  <a:schemeClr val="tx1"/>
                </a:solidFill>
                <a:effectLst/>
                <a:latin typeface="Times New Roman" pitchFamily="18" charset="0"/>
                <a:ea typeface="+mn-ea"/>
                <a:cs typeface="Times New Roman" pitchFamily="18" charset="0"/>
              </a:rPr>
              <a:t>Institut</a:t>
            </a:r>
            <a:r>
              <a:rPr lang="en-US" sz="1200" kern="1200" dirty="0" smtClean="0">
                <a:solidFill>
                  <a:schemeClr val="tx1"/>
                </a:solidFill>
                <a:effectLst/>
                <a:latin typeface="Times New Roman" pitchFamily="18" charset="0"/>
                <a:ea typeface="+mn-ea"/>
                <a:cs typeface="Times New Roman" pitchFamily="18" charset="0"/>
              </a:rPr>
              <a:t> Pasteur </a:t>
            </a:r>
            <a:r>
              <a:rPr lang="en-US" sz="1200" kern="1200" baseline="30000" dirty="0" smtClean="0">
                <a:solidFill>
                  <a:schemeClr val="tx1"/>
                </a:solidFill>
                <a:effectLst/>
                <a:latin typeface="Times New Roman" pitchFamily="18" charset="0"/>
                <a:ea typeface="+mn-ea"/>
                <a:cs typeface="Times New Roman" pitchFamily="18" charset="0"/>
              </a:rPr>
              <a:t>[278]</a:t>
            </a:r>
            <a:r>
              <a:rPr lang="en-US" sz="1200" kern="1200" dirty="0" smtClean="0">
                <a:solidFill>
                  <a:schemeClr val="tx1"/>
                </a:solidFill>
                <a:effectLst/>
                <a:latin typeface="Times New Roman" pitchFamily="18" charset="0"/>
                <a:ea typeface="+mn-ea"/>
                <a:cs typeface="Times New Roman" pitchFamily="18" charset="0"/>
              </a:rPr>
              <a:t>). </a:t>
            </a:r>
            <a:endParaRPr lang="en-US" altLang="en-US" b="1" dirty="0" smtClean="0"/>
          </a:p>
        </p:txBody>
      </p:sp>
    </p:spTree>
    <p:extLst>
      <p:ext uri="{BB962C8B-B14F-4D97-AF65-F5344CB8AC3E}">
        <p14:creationId xmlns:p14="http://schemas.microsoft.com/office/powerpoint/2010/main" val="3732274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cs typeface="Arial" panose="020B0604020202020204" pitchFamily="34" charset="0"/>
              </a:rPr>
              <a:t>A </a:t>
            </a:r>
            <a:r>
              <a:rPr lang="en-US" altLang="en-US" b="1" smtClean="0">
                <a:cs typeface="Arial" panose="020B0604020202020204" pitchFamily="34" charset="0"/>
              </a:rPr>
              <a:t>configuration</a:t>
            </a:r>
            <a:r>
              <a:rPr lang="en-US" altLang="en-US" smtClean="0">
                <a:cs typeface="Arial" panose="020B0604020202020204" pitchFamily="34" charset="0"/>
              </a:rPr>
              <a:t> is the exact spatial distribution of all system atoms at a certain point in time.</a:t>
            </a: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BDC1D5B3-1355-497D-88EC-A165A235F1FD}" type="slidenum">
              <a:rPr lang="en-US" altLang="en-US" smtClean="0">
                <a:ea typeface="Times New Roman (Hebrew)" panose="02020603050405020304" pitchFamily="18" charset="0"/>
                <a:cs typeface="Times New Roman (Hebrew)" panose="02020603050405020304" pitchFamily="18" charset="0"/>
              </a:rPr>
              <a:pPr algn="l">
                <a:spcBef>
                  <a:spcPct val="0"/>
                </a:spcBef>
              </a:pPr>
              <a:t>62</a:t>
            </a:fld>
            <a:endParaRPr lang="en-US" altLang="en-US" smtClean="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1045966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1088F0D1-097D-473C-9B14-0180C28BD41C}" type="slidenum">
              <a:rPr lang="en-US" altLang="en-US" smtClean="0">
                <a:ea typeface="Times New Roman (Hebrew)" panose="02020603050405020304" pitchFamily="18" charset="0"/>
                <a:cs typeface="Times New Roman (Hebrew)" panose="02020603050405020304" pitchFamily="18" charset="0"/>
              </a:rPr>
              <a:pPr algn="l">
                <a:spcBef>
                  <a:spcPct val="0"/>
                </a:spcBef>
              </a:pPr>
              <a:t>63</a:t>
            </a:fld>
            <a:endParaRPr lang="en-US" altLang="en-US" smtClean="0">
              <a:ea typeface="Times New Roman (Hebrew)" panose="02020603050405020304" pitchFamily="18" charset="0"/>
              <a:cs typeface="Times New Roman (Hebrew)" panose="02020603050405020304"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Arial" charset="0"/>
              </a:rPr>
              <a:t>Figure 3.8. Explicit description in molecular mechanics calculation.</a:t>
            </a:r>
            <a:r>
              <a:rPr lang="en-US" sz="1200" kern="1200" dirty="0" smtClean="0">
                <a:solidFill>
                  <a:schemeClr val="tx1"/>
                </a:solidFill>
                <a:effectLst/>
                <a:latin typeface="Times New Roman" pitchFamily="18" charset="0"/>
                <a:ea typeface="+mn-ea"/>
                <a:cs typeface="Arial" charset="0"/>
              </a:rPr>
              <a:t> (a) A small globular protein (</a:t>
            </a:r>
            <a:r>
              <a:rPr lang="en-US" sz="1200" kern="1200" dirty="0" err="1" smtClean="0">
                <a:solidFill>
                  <a:schemeClr val="tx1"/>
                </a:solidFill>
                <a:effectLst/>
                <a:latin typeface="Times New Roman" pitchFamily="18" charset="0"/>
                <a:ea typeface="+mn-ea"/>
                <a:cs typeface="Arial" charset="0"/>
              </a:rPr>
              <a:t>barnase</a:t>
            </a:r>
            <a:r>
              <a:rPr lang="en-US" sz="1200" kern="1200" dirty="0" smtClean="0">
                <a:solidFill>
                  <a:schemeClr val="tx1"/>
                </a:solidFill>
                <a:effectLst/>
                <a:latin typeface="Times New Roman" pitchFamily="18" charset="0"/>
                <a:ea typeface="+mn-ea"/>
                <a:cs typeface="Arial" charset="0"/>
              </a:rPr>
              <a:t>, PDB entry 1b2x) soaked in solvent, which includes water molecules and ions (0.5 M </a:t>
            </a:r>
            <a:r>
              <a:rPr lang="en-US" sz="1200" kern="1200" dirty="0" err="1" smtClean="0">
                <a:solidFill>
                  <a:schemeClr val="tx1"/>
                </a:solidFill>
                <a:effectLst/>
                <a:latin typeface="Times New Roman" pitchFamily="18" charset="0"/>
                <a:ea typeface="+mn-ea"/>
                <a:cs typeface="Arial" charset="0"/>
              </a:rPr>
              <a:t>NaCl</a:t>
            </a:r>
            <a:r>
              <a:rPr lang="en-US" sz="1200" kern="1200" dirty="0" smtClean="0">
                <a:solidFill>
                  <a:schemeClr val="tx1"/>
                </a:solidFill>
                <a:effectLst/>
                <a:latin typeface="Times New Roman" pitchFamily="18" charset="0"/>
                <a:ea typeface="+mn-ea"/>
                <a:cs typeface="Arial" charset="0"/>
              </a:rPr>
              <a:t>). The protein is presented as atom spheres colored by atom type, whereas the surrounding water molecules are presented as sticks. Na</a:t>
            </a:r>
            <a:r>
              <a:rPr lang="en-US" sz="1200" kern="1200" baseline="30000" dirty="0" smtClean="0">
                <a:solidFill>
                  <a:schemeClr val="tx1"/>
                </a:solidFill>
                <a:effectLst/>
                <a:latin typeface="Times New Roman" pitchFamily="18" charset="0"/>
                <a:ea typeface="+mn-ea"/>
                <a:cs typeface="Arial" charset="0"/>
              </a:rPr>
              <a:t>+</a:t>
            </a:r>
            <a:r>
              <a:rPr lang="en-US" sz="1200" kern="1200" dirty="0" smtClean="0">
                <a:solidFill>
                  <a:schemeClr val="tx1"/>
                </a:solidFill>
                <a:effectLst/>
                <a:latin typeface="Times New Roman" pitchFamily="18" charset="0"/>
                <a:ea typeface="+mn-ea"/>
                <a:cs typeface="Arial" charset="0"/>
              </a:rPr>
              <a:t> and Cl</a:t>
            </a:r>
            <a:r>
              <a:rPr lang="en-US" sz="1200" kern="1200" baseline="30000" dirty="0" smtClean="0">
                <a:solidFill>
                  <a:schemeClr val="tx1"/>
                </a:solidFill>
                <a:effectLst/>
                <a:latin typeface="Times New Roman" pitchFamily="18" charset="0"/>
                <a:ea typeface="+mn-ea"/>
                <a:cs typeface="Arial" charset="0"/>
              </a:rPr>
              <a:t>-</a:t>
            </a:r>
            <a:r>
              <a:rPr lang="en-US" sz="1200" kern="1200" dirty="0" smtClean="0">
                <a:solidFill>
                  <a:schemeClr val="tx1"/>
                </a:solidFill>
                <a:effectLst/>
                <a:latin typeface="Times New Roman" pitchFamily="18" charset="0"/>
                <a:ea typeface="+mn-ea"/>
                <a:cs typeface="Arial" charset="0"/>
              </a:rPr>
              <a:t> ions are presented as small yellow and magenta spheres, respectively. All atoms should be included in the simulation.</a:t>
            </a:r>
            <a:endParaRPr lang="en-US" altLang="en-US" dirty="0"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3451926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D3973F75-2FE9-4EBC-8EC5-4F6EB04CCFD0}" type="slidenum">
              <a:rPr lang="en-US" altLang="en-US" smtClean="0">
                <a:ea typeface="Times New Roman (Hebrew)" panose="02020603050405020304" pitchFamily="18" charset="0"/>
                <a:cs typeface="Times New Roman (Hebrew)" panose="02020603050405020304" pitchFamily="18" charset="0"/>
              </a:rPr>
              <a:pPr algn="l">
                <a:spcBef>
                  <a:spcPct val="0"/>
                </a:spcBef>
              </a:pPr>
              <a:t>64</a:t>
            </a:fld>
            <a:endParaRPr lang="en-US" altLang="en-US" smtClean="0">
              <a:ea typeface="Times New Roman (Hebrew)" panose="02020603050405020304" pitchFamily="18" charset="0"/>
              <a:cs typeface="Times New Roman (Hebrew)" panose="02020603050405020304" pitchFamily="18"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kern="1200" dirty="0" smtClean="0">
                <a:solidFill>
                  <a:schemeClr val="tx1"/>
                </a:solidFill>
                <a:effectLst/>
                <a:latin typeface="Times New Roman" pitchFamily="18" charset="0"/>
                <a:ea typeface="+mn-ea"/>
                <a:cs typeface="Arial" charset="0"/>
              </a:rPr>
              <a:t>(b) A molecular dynamics snapshot of the ABC transporter Sav1866 in a </a:t>
            </a:r>
            <a:r>
              <a:rPr lang="en-US" sz="1200" kern="1200" dirty="0" err="1" smtClean="0">
                <a:solidFill>
                  <a:schemeClr val="tx1"/>
                </a:solidFill>
                <a:effectLst/>
                <a:latin typeface="Times New Roman" pitchFamily="18" charset="0"/>
                <a:ea typeface="+mn-ea"/>
                <a:cs typeface="Arial" charset="0"/>
              </a:rPr>
              <a:t>palmitoyl-oleoyl</a:t>
            </a:r>
            <a:r>
              <a:rPr lang="en-US" sz="1200" kern="1200" dirty="0" smtClean="0">
                <a:solidFill>
                  <a:schemeClr val="tx1"/>
                </a:solidFill>
                <a:effectLst/>
                <a:latin typeface="Times New Roman" pitchFamily="18" charset="0"/>
                <a:ea typeface="+mn-ea"/>
                <a:cs typeface="Arial" charset="0"/>
              </a:rPr>
              <a:t> phosphatidylethanolamine (POPE) lipid bilayer, surrounded by aqueous solvent. The lipid head groups and the protein are shown in a space-fill representation, whereas the lipid tails and aqueous solvent are shown in a wire-frame representation. Lipid molecules are gray; water molecules are blue (oxygen) and white (hydrogen); and the two protein subunits are colored in red and orange, respectively. Courtesy of Drew Bennett and Peter </a:t>
            </a:r>
            <a:r>
              <a:rPr lang="en-US" sz="1200" kern="1200" dirty="0" err="1" smtClean="0">
                <a:solidFill>
                  <a:schemeClr val="tx1"/>
                </a:solidFill>
                <a:effectLst/>
                <a:latin typeface="Times New Roman" pitchFamily="18" charset="0"/>
                <a:ea typeface="+mn-ea"/>
                <a:cs typeface="Arial" charset="0"/>
              </a:rPr>
              <a:t>Tieleman</a:t>
            </a:r>
            <a:r>
              <a:rPr lang="en-US" sz="1200" kern="1200" dirty="0" smtClean="0">
                <a:solidFill>
                  <a:schemeClr val="tx1"/>
                </a:solidFill>
                <a:effectLst/>
                <a:latin typeface="Times New Roman" pitchFamily="18" charset="0"/>
                <a:ea typeface="+mn-ea"/>
                <a:cs typeface="Arial" charset="0"/>
              </a:rPr>
              <a:t>, University of Calgary. </a:t>
            </a:r>
            <a:endParaRPr lang="en-US" altLang="en-US" dirty="0"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872850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787D4F5E-F9A7-4B0A-9760-9936E31A4144}" type="slidenum">
              <a:rPr lang="en-US" altLang="en-US" smtClean="0">
                <a:ea typeface="Times New Roman (Hebrew)" panose="02020603050405020304" pitchFamily="18" charset="0"/>
                <a:cs typeface="Times New Roman (Hebrew)" panose="02020603050405020304" pitchFamily="18" charset="0"/>
              </a:rPr>
              <a:pPr algn="l">
                <a:spcBef>
                  <a:spcPct val="0"/>
                </a:spcBef>
              </a:pPr>
              <a:t>65</a:t>
            </a:fld>
            <a:endParaRPr lang="en-US" altLang="en-US" smtClean="0">
              <a:ea typeface="Times New Roman (Hebrew)" panose="02020603050405020304" pitchFamily="18" charset="0"/>
              <a:cs typeface="Times New Roman (Hebrew)" panose="02020603050405020304"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Times New Roman" pitchFamily="18" charset="0"/>
              </a:rPr>
              <a:t>Figure 2.23. Solvent exposure of various protein regions in the folded vs. unfolded states. </a:t>
            </a:r>
            <a:r>
              <a:rPr lang="en-US" sz="1200" kern="1200" dirty="0" smtClean="0">
                <a:solidFill>
                  <a:schemeClr val="tx1"/>
                </a:solidFill>
                <a:effectLst/>
                <a:latin typeface="Times New Roman" pitchFamily="18" charset="0"/>
                <a:ea typeface="+mn-ea"/>
                <a:cs typeface="Times New Roman" pitchFamily="18" charset="0"/>
              </a:rPr>
              <a:t>Polar and nonpolar residues are colored in magenta and green, respectively. The solvent (water) molecules surrounding the protein are represented as spheres. In the folded state, nonpolar residues reside mainly in the protein core away from the solvent, whereas in the unfolded state both polar and nonpolar residues are exposed to the solvent. Still, the folded state contains patches of hydrophobic residues, as explained in the main text. Water molecules were added to the protein computationally by the </a:t>
            </a:r>
            <a:r>
              <a:rPr lang="en-US" sz="1200" kern="1200" dirty="0" err="1" smtClean="0">
                <a:solidFill>
                  <a:schemeClr val="tx1"/>
                </a:solidFill>
                <a:effectLst/>
                <a:latin typeface="Times New Roman" pitchFamily="18" charset="0"/>
                <a:ea typeface="+mn-ea"/>
                <a:cs typeface="Times New Roman" pitchFamily="18" charset="0"/>
              </a:rPr>
              <a:t>PDB_hydro</a:t>
            </a:r>
            <a:r>
              <a:rPr lang="en-US" sz="1200" kern="1200" dirty="0" smtClean="0">
                <a:solidFill>
                  <a:schemeClr val="tx1"/>
                </a:solidFill>
                <a:effectLst/>
                <a:latin typeface="Times New Roman" pitchFamily="18" charset="0"/>
                <a:ea typeface="+mn-ea"/>
                <a:cs typeface="Times New Roman" pitchFamily="18" charset="0"/>
              </a:rPr>
              <a:t> server </a:t>
            </a:r>
            <a:r>
              <a:rPr lang="en-US" sz="1200" kern="1200" baseline="30000" dirty="0" smtClean="0">
                <a:solidFill>
                  <a:schemeClr val="tx1"/>
                </a:solidFill>
                <a:effectLst/>
                <a:latin typeface="Times New Roman" pitchFamily="18" charset="0"/>
                <a:ea typeface="+mn-ea"/>
                <a:cs typeface="Times New Roman" pitchFamily="18" charset="0"/>
              </a:rPr>
              <a:t>[277]</a:t>
            </a:r>
            <a:r>
              <a:rPr lang="en-US" sz="1200" kern="1200" dirty="0" smtClean="0">
                <a:solidFill>
                  <a:schemeClr val="tx1"/>
                </a:solidFill>
                <a:effectLst/>
                <a:latin typeface="Times New Roman" pitchFamily="18" charset="0"/>
                <a:ea typeface="+mn-ea"/>
                <a:cs typeface="Times New Roman" pitchFamily="18" charset="0"/>
              </a:rPr>
              <a:t> (</a:t>
            </a:r>
            <a:r>
              <a:rPr lang="en-US" sz="1200" kern="1200" dirty="0" err="1" smtClean="0">
                <a:solidFill>
                  <a:schemeClr val="tx1"/>
                </a:solidFill>
                <a:effectLst/>
                <a:latin typeface="Times New Roman" pitchFamily="18" charset="0"/>
                <a:ea typeface="+mn-ea"/>
                <a:cs typeface="Times New Roman" pitchFamily="18" charset="0"/>
              </a:rPr>
              <a:t>Delarue</a:t>
            </a:r>
            <a:r>
              <a:rPr lang="en-US" sz="1200" kern="1200" dirty="0" smtClean="0">
                <a:solidFill>
                  <a:schemeClr val="tx1"/>
                </a:solidFill>
                <a:effectLst/>
                <a:latin typeface="Times New Roman" pitchFamily="18" charset="0"/>
                <a:ea typeface="+mn-ea"/>
                <a:cs typeface="Times New Roman" pitchFamily="18" charset="0"/>
              </a:rPr>
              <a:t> group, </a:t>
            </a:r>
            <a:r>
              <a:rPr lang="en-US" sz="1200" kern="1200" dirty="0" err="1" smtClean="0">
                <a:solidFill>
                  <a:schemeClr val="tx1"/>
                </a:solidFill>
                <a:effectLst/>
                <a:latin typeface="Times New Roman" pitchFamily="18" charset="0"/>
                <a:ea typeface="+mn-ea"/>
                <a:cs typeface="Times New Roman" pitchFamily="18" charset="0"/>
              </a:rPr>
              <a:t>Institut</a:t>
            </a:r>
            <a:r>
              <a:rPr lang="en-US" sz="1200" kern="1200" smtClean="0">
                <a:solidFill>
                  <a:schemeClr val="tx1"/>
                </a:solidFill>
                <a:effectLst/>
                <a:latin typeface="Times New Roman" pitchFamily="18" charset="0"/>
                <a:ea typeface="+mn-ea"/>
                <a:cs typeface="Times New Roman" pitchFamily="18" charset="0"/>
              </a:rPr>
              <a:t> Pasteur </a:t>
            </a:r>
            <a:r>
              <a:rPr lang="en-US" sz="1200" kern="1200" baseline="30000" smtClean="0">
                <a:solidFill>
                  <a:schemeClr val="tx1"/>
                </a:solidFill>
                <a:effectLst/>
                <a:latin typeface="Times New Roman" pitchFamily="18" charset="0"/>
                <a:ea typeface="+mn-ea"/>
                <a:cs typeface="Times New Roman" pitchFamily="18" charset="0"/>
              </a:rPr>
              <a:t>[278]</a:t>
            </a:r>
            <a:r>
              <a:rPr lang="en-US" sz="1200" kern="1200" smtClean="0">
                <a:solidFill>
                  <a:schemeClr val="tx1"/>
                </a:solidFill>
                <a:effectLst/>
                <a:latin typeface="Times New Roman" pitchFamily="18" charset="0"/>
                <a:ea typeface="+mn-ea"/>
                <a:cs typeface="Times New Roman" pitchFamily="18" charset="0"/>
              </a:rPr>
              <a:t>). </a:t>
            </a:r>
            <a:endParaRPr lang="en-US" altLang="en-US" b="1"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51658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dirty="0" smtClean="0">
              <a:cs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C5F122CE-EAC2-4A26-9742-842F15A9400A}" type="slidenum">
              <a:rPr lang="en-US" altLang="en-US" sz="1200" smtClean="0"/>
              <a:pPr/>
              <a:t>9</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159719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34D0325B-AB19-41B7-A555-832E26C0DDD0}" type="slidenum">
              <a:rPr lang="en-US" altLang="en-US" smtClean="0">
                <a:ea typeface="Times New Roman (Hebrew)" panose="02020603050405020304" pitchFamily="18" charset="0"/>
                <a:cs typeface="Times New Roman (Hebrew)" panose="02020603050405020304" pitchFamily="18" charset="0"/>
              </a:rPr>
              <a:pPr algn="l">
                <a:spcBef>
                  <a:spcPct val="0"/>
                </a:spcBef>
              </a:pPr>
              <a:t>66</a:t>
            </a:fld>
            <a:endParaRPr lang="en-US" altLang="en-US" smtClean="0">
              <a:ea typeface="Times New Roman (Hebrew)" panose="02020603050405020304" pitchFamily="18" charset="0"/>
              <a:cs typeface="Times New Roman (Hebrew)" panose="02020603050405020304" pitchFamily="18"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cs typeface="Times New Roman" panose="02020603050405020304" pitchFamily="18" charset="0"/>
              </a:rPr>
              <a:t>G</a:t>
            </a:r>
            <a:r>
              <a:rPr lang="en-US" altLang="en-US" baseline="0" dirty="0" smtClean="0">
                <a:cs typeface="Times New Roman" panose="02020603050405020304" pitchFamily="18" charset="0"/>
              </a:rPr>
              <a:t> is the ‘useful’ energy in the system, i.e. energy that can be used for doing non-expansion work.</a:t>
            </a:r>
            <a:r>
              <a:rPr lang="en-US" altLang="en-US" dirty="0" smtClean="0">
                <a:cs typeface="Times New Roman" panose="02020603050405020304" pitchFamily="18" charset="0"/>
              </a:rPr>
              <a:t> True calculation of the free energy can only be done by QM methods. Therefore, an approximation must be used.</a:t>
            </a:r>
          </a:p>
          <a:p>
            <a:pPr marL="171450" indent="-171450" algn="l" rtl="0" eaLnBrk="1" hangingPunct="1">
              <a:buFontTx/>
              <a:buChar char="•"/>
            </a:pPr>
            <a:r>
              <a:rPr lang="en-US" altLang="en-US" dirty="0" smtClean="0">
                <a:cs typeface="Times New Roman" panose="02020603050405020304" pitchFamily="18" charset="0"/>
              </a:rPr>
              <a:t>The potential energy results from all covalent and most non-covalent interactions (except nonpolar) in the molecular system.</a:t>
            </a:r>
          </a:p>
          <a:p>
            <a:pPr marL="171450" indent="-171450" algn="l" rtl="0" eaLnBrk="1" hangingPunct="1">
              <a:buFontTx/>
              <a:buChar char="•"/>
            </a:pPr>
            <a:r>
              <a:rPr lang="en-US" altLang="en-US" dirty="0" smtClean="0">
                <a:cs typeface="Times New Roman" panose="02020603050405020304" pitchFamily="18" charset="0"/>
              </a:rPr>
              <a:t>The kinetic energy depends on the temperature. If the latter doesn’t change, than </a:t>
            </a:r>
            <a:r>
              <a:rPr lang="el-GR" altLang="en-US" dirty="0" smtClean="0">
                <a:cs typeface="Times New Roman" panose="02020603050405020304" pitchFamily="18" charset="0"/>
              </a:rPr>
              <a:t>Δ</a:t>
            </a:r>
            <a:r>
              <a:rPr lang="en-US" altLang="en-US" dirty="0" smtClean="0">
                <a:cs typeface="Times New Roman" panose="02020603050405020304" pitchFamily="18" charset="0"/>
              </a:rPr>
              <a:t>K = 0</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altLang="en-US" dirty="0" smtClean="0">
                <a:cs typeface="Times New Roman" panose="02020603050405020304" pitchFamily="18" charset="0"/>
              </a:rPr>
              <a:t>[Note: the dependence</a:t>
            </a:r>
            <a:r>
              <a:rPr lang="en-US" altLang="en-US" baseline="0" dirty="0" smtClean="0">
                <a:cs typeface="Times New Roman" panose="02020603050405020304" pitchFamily="18" charset="0"/>
              </a:rPr>
              <a:t> of </a:t>
            </a:r>
            <a:r>
              <a:rPr lang="el-GR" altLang="en-US" baseline="0" dirty="0" smtClean="0">
                <a:cs typeface="Times New Roman" panose="02020603050405020304" pitchFamily="18" charset="0"/>
              </a:rPr>
              <a:t>Δ</a:t>
            </a:r>
            <a:r>
              <a:rPr lang="en-US" altLang="en-US" baseline="0" dirty="0" smtClean="0">
                <a:cs typeface="Times New Roman" panose="02020603050405020304" pitchFamily="18" charset="0"/>
              </a:rPr>
              <a:t>G in </a:t>
            </a:r>
            <a:r>
              <a:rPr lang="el-GR" altLang="en-US" baseline="0" dirty="0" smtClean="0">
                <a:cs typeface="Times New Roman" panose="02020603050405020304" pitchFamily="18" charset="0"/>
              </a:rPr>
              <a:t>Δ</a:t>
            </a:r>
            <a:r>
              <a:rPr lang="en-US" altLang="en-US" baseline="0" dirty="0" smtClean="0">
                <a:cs typeface="Times New Roman" panose="02020603050405020304" pitchFamily="18" charset="0"/>
              </a:rPr>
              <a:t>H and T</a:t>
            </a:r>
            <a:r>
              <a:rPr lang="el-GR" altLang="en-US" baseline="0" dirty="0" smtClean="0">
                <a:cs typeface="Times New Roman" panose="02020603050405020304" pitchFamily="18" charset="0"/>
              </a:rPr>
              <a:t>Δ</a:t>
            </a:r>
            <a:r>
              <a:rPr lang="en-US" altLang="en-US" baseline="0" dirty="0" smtClean="0">
                <a:cs typeface="Times New Roman" panose="02020603050405020304" pitchFamily="18" charset="0"/>
              </a:rPr>
              <a:t>S is when all these physical parameters correspond to the system. When the entropy of the universe is used, then </a:t>
            </a:r>
            <a:r>
              <a:rPr lang="el-GR" altLang="en-US" baseline="0" dirty="0" smtClean="0">
                <a:cs typeface="Times New Roman" panose="02020603050405020304" pitchFamily="18" charset="0"/>
              </a:rPr>
              <a:t>Δ</a:t>
            </a:r>
            <a:r>
              <a:rPr lang="en-US" altLang="en-US" baseline="0" dirty="0" smtClean="0">
                <a:cs typeface="Times New Roman" panose="02020603050405020304" pitchFamily="18" charset="0"/>
              </a:rPr>
              <a:t>G = -T</a:t>
            </a:r>
            <a:r>
              <a:rPr lang="el-GR" altLang="en-US" baseline="0" dirty="0" smtClean="0">
                <a:cs typeface="Times New Roman" panose="02020603050405020304" pitchFamily="18" charset="0"/>
              </a:rPr>
              <a:t>Δ</a:t>
            </a:r>
            <a:r>
              <a:rPr lang="en-US" altLang="en-US" baseline="0" dirty="0" err="1" smtClean="0">
                <a:cs typeface="Times New Roman" panose="02020603050405020304" pitchFamily="18" charset="0"/>
              </a:rPr>
              <a:t>S</a:t>
            </a:r>
            <a:r>
              <a:rPr lang="en-US" altLang="en-US" baseline="-25000" dirty="0" err="1" smtClean="0">
                <a:cs typeface="Times New Roman" panose="02020603050405020304" pitchFamily="18" charset="0"/>
              </a:rPr>
              <a:t>universe</a:t>
            </a:r>
            <a:r>
              <a:rPr lang="en-US" altLang="en-US" baseline="0" dirty="0" smtClean="0">
                <a:cs typeface="Times New Roman" panose="02020603050405020304" pitchFamily="18" charset="0"/>
              </a:rPr>
              <a:t>, which means that as the entropy increases the free energy becomes more negative. It also means that </a:t>
            </a:r>
            <a:r>
              <a:rPr lang="el-GR" altLang="en-US" baseline="0" dirty="0" smtClean="0">
                <a:cs typeface="Times New Roman" panose="02020603050405020304" pitchFamily="18" charset="0"/>
              </a:rPr>
              <a:t>Δ</a:t>
            </a:r>
            <a:r>
              <a:rPr lang="en-US" altLang="en-US" baseline="0" dirty="0" err="1" smtClean="0">
                <a:cs typeface="Times New Roman" panose="02020603050405020304" pitchFamily="18" charset="0"/>
              </a:rPr>
              <a:t>S</a:t>
            </a:r>
            <a:r>
              <a:rPr lang="en-US" altLang="en-US" baseline="-25000" dirty="0" err="1" smtClean="0">
                <a:cs typeface="Times New Roman" panose="02020603050405020304" pitchFamily="18" charset="0"/>
              </a:rPr>
              <a:t>universe</a:t>
            </a:r>
            <a:r>
              <a:rPr lang="en-US" altLang="en-US" baseline="0" dirty="0" smtClean="0">
                <a:cs typeface="Times New Roman" panose="02020603050405020304" pitchFamily="18" charset="0"/>
              </a:rPr>
              <a:t> includes </a:t>
            </a:r>
            <a:r>
              <a:rPr lang="el-GR" altLang="en-US" baseline="0" dirty="0" smtClean="0">
                <a:cs typeface="Times New Roman" panose="02020603050405020304" pitchFamily="18" charset="0"/>
              </a:rPr>
              <a:t>Δ</a:t>
            </a:r>
            <a:r>
              <a:rPr lang="en-US" altLang="en-US" baseline="0" smtClean="0">
                <a:cs typeface="Times New Roman" panose="02020603050405020304" pitchFamily="18" charset="0"/>
              </a:rPr>
              <a:t>H.]</a:t>
            </a:r>
            <a:endParaRPr lang="en-US" altLang="en-US" smtClean="0">
              <a:cs typeface="Times New Roman" panose="02020603050405020304" pitchFamily="18" charset="0"/>
            </a:endParaRPr>
          </a:p>
          <a:p>
            <a:pPr marL="171450" indent="-171450" algn="l" rtl="0" eaLnBrk="1" hangingPunct="1">
              <a:buFontTx/>
              <a:buChar char="•"/>
            </a:pPr>
            <a:endParaRPr lang="en-US" altLang="en-US" dirty="0"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941112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1F4B4C5D-7581-43F5-B5D0-D9549702B234}" type="slidenum">
              <a:rPr lang="en-US" altLang="en-US" smtClean="0">
                <a:ea typeface="Times New Roman (Hebrew)" panose="02020603050405020304" pitchFamily="18" charset="0"/>
                <a:cs typeface="Times New Roman (Hebrew)" panose="02020603050405020304" pitchFamily="18" charset="0"/>
              </a:rPr>
              <a:pPr algn="l">
                <a:spcBef>
                  <a:spcPct val="0"/>
                </a:spcBef>
              </a:pPr>
              <a:t>67</a:t>
            </a:fld>
            <a:endParaRPr lang="en-US" altLang="en-US" smtClean="0">
              <a:ea typeface="Times New Roman (Hebrew)" panose="02020603050405020304" pitchFamily="18" charset="0"/>
              <a:cs typeface="Times New Roman (Hebrew)" panose="02020603050405020304" pitchFamily="18"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Arial" charset="0"/>
              </a:rPr>
              <a:t>Figure 3.1.1. A simple force field. </a:t>
            </a:r>
            <a:r>
              <a:rPr lang="en-US" sz="1200" kern="1200" dirty="0" smtClean="0">
                <a:solidFill>
                  <a:schemeClr val="tx1"/>
                </a:solidFill>
                <a:effectLst/>
                <a:latin typeface="Times New Roman" pitchFamily="18" charset="0"/>
                <a:ea typeface="+mn-ea"/>
                <a:cs typeface="Arial" charset="0"/>
              </a:rPr>
              <a:t>(a-d) The dependency of the potential energy of the system on the following covalent bond factors: (a) Length, </a:t>
            </a:r>
            <a:r>
              <a:rPr lang="en-US" sz="1200" i="1" kern="1200" dirty="0" err="1" smtClean="0">
                <a:solidFill>
                  <a:schemeClr val="tx1"/>
                </a:solidFill>
                <a:effectLst/>
                <a:latin typeface="Times New Roman" pitchFamily="18" charset="0"/>
                <a:ea typeface="+mn-ea"/>
                <a:cs typeface="Arial" charset="0"/>
              </a:rPr>
              <a:t>r</a:t>
            </a:r>
            <a:r>
              <a:rPr lang="en-US" sz="1200" kern="1200" baseline="-25000" dirty="0" err="1"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(b) Valence angle, </a:t>
            </a:r>
            <a:r>
              <a:rPr lang="en-US" sz="1200" i="1" kern="1200" dirty="0" smtClean="0">
                <a:solidFill>
                  <a:schemeClr val="tx1"/>
                </a:solidFill>
                <a:effectLst/>
                <a:latin typeface="Times New Roman" pitchFamily="18" charset="0"/>
                <a:ea typeface="+mn-ea"/>
                <a:cs typeface="Arial" charset="0"/>
                <a:sym typeface="Symbol" panose="05050102010706020507" pitchFamily="18" charset="2"/>
              </a:rPr>
              <a:t></a:t>
            </a:r>
            <a:r>
              <a:rPr lang="en-US" sz="1200" i="1" kern="1200" baseline="-25000" dirty="0" err="1"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(c) Dihedral angle, </a:t>
            </a:r>
            <a:r>
              <a:rPr lang="en-US" sz="1200" i="1" kern="1200" dirty="0" smtClean="0">
                <a:solidFill>
                  <a:schemeClr val="tx1"/>
                </a:solidFill>
                <a:effectLst/>
                <a:latin typeface="Times New Roman" pitchFamily="18" charset="0"/>
                <a:ea typeface="+mn-ea"/>
                <a:cs typeface="Arial" charset="0"/>
                <a:sym typeface="Symbol" panose="05050102010706020507" pitchFamily="18" charset="2"/>
              </a:rPr>
              <a:t></a:t>
            </a:r>
            <a:r>
              <a:rPr lang="en-US" sz="1200" i="1" kern="1200" baseline="-25000" dirty="0" err="1"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(d) Improper dihedral angle, </a:t>
            </a:r>
            <a:r>
              <a:rPr lang="en-US" sz="1200" i="1" kern="1200" dirty="0" smtClean="0">
                <a:solidFill>
                  <a:schemeClr val="tx1"/>
                </a:solidFill>
                <a:effectLst/>
                <a:latin typeface="Times New Roman" pitchFamily="18" charset="0"/>
                <a:ea typeface="+mn-ea"/>
                <a:cs typeface="Arial" charset="0"/>
                <a:sym typeface="Symbol" panose="05050102010706020507" pitchFamily="18" charset="2"/>
              </a:rPr>
              <a:t></a:t>
            </a:r>
            <a:r>
              <a:rPr lang="en-US" sz="1200" i="1" kern="1200" baseline="-25000" dirty="0" err="1"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i.e. deviation from planarity. In all cases, the interaction is depicted as a comparison between the actual value found in the coordinate file (e.g.,</a:t>
            </a:r>
            <a:r>
              <a:rPr lang="en-US" sz="1200" i="1" kern="1200" dirty="0" smtClean="0">
                <a:solidFill>
                  <a:schemeClr val="tx1"/>
                </a:solidFill>
                <a:effectLst/>
                <a:latin typeface="Times New Roman" pitchFamily="18" charset="0"/>
                <a:ea typeface="+mn-ea"/>
                <a:cs typeface="Arial" charset="0"/>
              </a:rPr>
              <a:t> </a:t>
            </a:r>
            <a:r>
              <a:rPr lang="en-US" sz="1200" i="1" kern="1200" dirty="0" err="1" smtClean="0">
                <a:solidFill>
                  <a:schemeClr val="tx1"/>
                </a:solidFill>
                <a:effectLst/>
                <a:latin typeface="Times New Roman" pitchFamily="18" charset="0"/>
                <a:ea typeface="+mn-ea"/>
                <a:cs typeface="Arial" charset="0"/>
              </a:rPr>
              <a:t>r</a:t>
            </a:r>
            <a:r>
              <a:rPr lang="en-US" sz="1200" kern="1200" baseline="-25000" dirty="0" err="1"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and </a:t>
            </a:r>
            <a:r>
              <a:rPr lang="en-US" sz="1200" i="1" kern="1200" dirty="0" smtClean="0">
                <a:solidFill>
                  <a:schemeClr val="tx1"/>
                </a:solidFill>
                <a:effectLst/>
                <a:latin typeface="Times New Roman" pitchFamily="18" charset="0"/>
                <a:ea typeface="+mn-ea"/>
                <a:cs typeface="Arial" charset="0"/>
                <a:sym typeface="Symbol" panose="05050102010706020507" pitchFamily="18" charset="2"/>
              </a:rPr>
              <a:t></a:t>
            </a:r>
            <a:r>
              <a:rPr lang="en-US" sz="1200" i="1" kern="1200" baseline="-25000" dirty="0" err="1"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and the theoretical equilibrium value (e.g., </a:t>
            </a:r>
            <a:r>
              <a:rPr lang="en-US" sz="1200" i="1" kern="1200" dirty="0" smtClean="0">
                <a:solidFill>
                  <a:schemeClr val="tx1"/>
                </a:solidFill>
                <a:effectLst/>
                <a:latin typeface="Times New Roman" pitchFamily="18" charset="0"/>
                <a:ea typeface="+mn-ea"/>
                <a:cs typeface="Arial" charset="0"/>
              </a:rPr>
              <a:t>r</a:t>
            </a:r>
            <a:r>
              <a:rPr lang="en-US" sz="1200" i="1" kern="1200" baseline="-25000" dirty="0" smtClean="0">
                <a:solidFill>
                  <a:schemeClr val="tx1"/>
                </a:solidFill>
                <a:effectLst/>
                <a:latin typeface="Times New Roman" pitchFamily="18" charset="0"/>
                <a:ea typeface="+mn-ea"/>
                <a:cs typeface="Arial" charset="0"/>
              </a:rPr>
              <a:t>i,0</a:t>
            </a:r>
            <a:r>
              <a:rPr lang="en-US" sz="1200" kern="1200" dirty="0" smtClean="0">
                <a:solidFill>
                  <a:schemeClr val="tx1"/>
                </a:solidFill>
                <a:effectLst/>
                <a:latin typeface="Times New Roman" pitchFamily="18" charset="0"/>
                <a:ea typeface="+mn-ea"/>
                <a:cs typeface="Arial" charset="0"/>
              </a:rPr>
              <a:t> and </a:t>
            </a:r>
            <a:r>
              <a:rPr lang="en-US" sz="1200" i="1" kern="1200" dirty="0" smtClean="0">
                <a:solidFill>
                  <a:schemeClr val="tx1"/>
                </a:solidFill>
                <a:effectLst/>
                <a:latin typeface="Times New Roman" pitchFamily="18" charset="0"/>
                <a:ea typeface="+mn-ea"/>
                <a:cs typeface="Arial" charset="0"/>
                <a:sym typeface="Symbol" panose="05050102010706020507" pitchFamily="18" charset="2"/>
              </a:rPr>
              <a:t></a:t>
            </a:r>
            <a:r>
              <a:rPr lang="en-US" sz="1200" i="1" kern="1200" baseline="-25000" dirty="0" smtClean="0">
                <a:solidFill>
                  <a:schemeClr val="tx1"/>
                </a:solidFill>
                <a:effectLst/>
                <a:latin typeface="Times New Roman" pitchFamily="18" charset="0"/>
                <a:ea typeface="+mn-ea"/>
                <a:cs typeface="Arial" charset="0"/>
              </a:rPr>
              <a:t>i,0</a:t>
            </a:r>
            <a:r>
              <a:rPr lang="en-US" sz="1200" kern="1200" dirty="0" smtClean="0">
                <a:solidFill>
                  <a:schemeClr val="tx1"/>
                </a:solidFill>
                <a:effectLst/>
                <a:latin typeface="Times New Roman" pitchFamily="18" charset="0"/>
                <a:ea typeface="+mn-ea"/>
                <a:cs typeface="Arial" charset="0"/>
              </a:rPr>
              <a:t>). The parameters </a:t>
            </a:r>
            <a:r>
              <a:rPr lang="en-US" sz="1200" i="1" kern="1200" dirty="0" err="1" smtClean="0">
                <a:solidFill>
                  <a:schemeClr val="tx1"/>
                </a:solidFill>
                <a:effectLst/>
                <a:latin typeface="Times New Roman" pitchFamily="18" charset="0"/>
                <a:ea typeface="+mn-ea"/>
                <a:cs typeface="Arial" charset="0"/>
              </a:rPr>
              <a:t>k</a:t>
            </a:r>
            <a:r>
              <a:rPr lang="en-US" sz="1200" kern="1200" baseline="-25000" dirty="0" err="1" smtClean="0">
                <a:solidFill>
                  <a:schemeClr val="tx1"/>
                </a:solidFill>
                <a:effectLst/>
                <a:latin typeface="Times New Roman" pitchFamily="18" charset="0"/>
                <a:ea typeface="+mn-ea"/>
                <a:cs typeface="Arial" charset="0"/>
              </a:rPr>
              <a:t>r,i</a:t>
            </a:r>
            <a:r>
              <a:rPr lang="en-US" sz="1200" kern="1200" dirty="0" smtClean="0">
                <a:solidFill>
                  <a:schemeClr val="tx1"/>
                </a:solidFill>
                <a:effectLst/>
                <a:latin typeface="Times New Roman" pitchFamily="18" charset="0"/>
                <a:ea typeface="+mn-ea"/>
                <a:cs typeface="Arial" charset="0"/>
              </a:rPr>
              <a:t>, </a:t>
            </a:r>
            <a:r>
              <a:rPr lang="en-US" sz="1200" i="1" kern="1200" dirty="0" smtClean="0">
                <a:solidFill>
                  <a:schemeClr val="tx1"/>
                </a:solidFill>
                <a:effectLst/>
                <a:latin typeface="Times New Roman" pitchFamily="18" charset="0"/>
                <a:ea typeface="+mn-ea"/>
                <a:cs typeface="Arial" charset="0"/>
              </a:rPr>
              <a:t>k</a:t>
            </a:r>
            <a:r>
              <a:rPr lang="en-US" sz="1200" kern="1200" baseline="-25000" dirty="0" smtClean="0">
                <a:solidFill>
                  <a:schemeClr val="tx1"/>
                </a:solidFill>
                <a:effectLst/>
                <a:latin typeface="Times New Roman" pitchFamily="18" charset="0"/>
                <a:ea typeface="+mn-ea"/>
                <a:cs typeface="Arial" charset="0"/>
                <a:sym typeface="Symbol" panose="05050102010706020507" pitchFamily="18" charset="2"/>
              </a:rPr>
              <a:t></a:t>
            </a:r>
            <a:r>
              <a:rPr lang="en-US" sz="1200" kern="1200" baseline="-25000" dirty="0" smtClean="0">
                <a:solidFill>
                  <a:schemeClr val="tx1"/>
                </a:solidFill>
                <a:effectLst/>
                <a:latin typeface="Times New Roman" pitchFamily="18" charset="0"/>
                <a:ea typeface="+mn-ea"/>
                <a:cs typeface="Arial" charset="0"/>
              </a:rPr>
              <a:t>,</a:t>
            </a:r>
            <a:r>
              <a:rPr lang="en-US" sz="1200" kern="1200" baseline="-25000" dirty="0" err="1"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a:t>
            </a:r>
            <a:r>
              <a:rPr lang="en-US" sz="1200" i="1" kern="1200" dirty="0" smtClean="0">
                <a:solidFill>
                  <a:schemeClr val="tx1"/>
                </a:solidFill>
                <a:effectLst/>
                <a:latin typeface="Times New Roman" pitchFamily="18" charset="0"/>
                <a:ea typeface="+mn-ea"/>
                <a:cs typeface="Arial" charset="0"/>
              </a:rPr>
              <a:t>k</a:t>
            </a:r>
            <a:r>
              <a:rPr lang="en-US" sz="1200" kern="1200" baseline="-25000" dirty="0" smtClean="0">
                <a:solidFill>
                  <a:schemeClr val="tx1"/>
                </a:solidFill>
                <a:effectLst/>
                <a:latin typeface="Times New Roman" pitchFamily="18" charset="0"/>
                <a:ea typeface="+mn-ea"/>
                <a:cs typeface="Arial" charset="0"/>
                <a:sym typeface="Symbol" panose="05050102010706020507" pitchFamily="18" charset="2"/>
              </a:rPr>
              <a:t></a:t>
            </a:r>
            <a:r>
              <a:rPr lang="en-US" sz="1200" kern="1200" baseline="-25000" dirty="0" smtClean="0">
                <a:solidFill>
                  <a:schemeClr val="tx1"/>
                </a:solidFill>
                <a:effectLst/>
                <a:latin typeface="Times New Roman" pitchFamily="18" charset="0"/>
                <a:ea typeface="+mn-ea"/>
                <a:cs typeface="Arial" charset="0"/>
              </a:rPr>
              <a:t>,</a:t>
            </a:r>
            <a:r>
              <a:rPr lang="en-US" sz="1200" kern="1200" baseline="-25000" dirty="0" err="1"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a:t>
            </a:r>
            <a:r>
              <a:rPr lang="en-US" sz="1200" i="1" kern="1200" dirty="0" smtClean="0">
                <a:solidFill>
                  <a:schemeClr val="tx1"/>
                </a:solidFill>
                <a:effectLst/>
                <a:latin typeface="Times New Roman" pitchFamily="18" charset="0"/>
                <a:ea typeface="+mn-ea"/>
                <a:cs typeface="Arial" charset="0"/>
              </a:rPr>
              <a:t>k</a:t>
            </a:r>
            <a:r>
              <a:rPr lang="en-US" sz="1200" kern="1200" baseline="-25000" dirty="0" smtClean="0">
                <a:solidFill>
                  <a:schemeClr val="tx1"/>
                </a:solidFill>
                <a:effectLst/>
                <a:latin typeface="Times New Roman" pitchFamily="18" charset="0"/>
                <a:ea typeface="+mn-ea"/>
                <a:cs typeface="Arial" charset="0"/>
                <a:sym typeface="Symbol" panose="05050102010706020507" pitchFamily="18" charset="2"/>
              </a:rPr>
              <a:t></a:t>
            </a:r>
            <a:r>
              <a:rPr lang="en-US" sz="1200" kern="1200" baseline="-25000" dirty="0" smtClean="0">
                <a:solidFill>
                  <a:schemeClr val="tx1"/>
                </a:solidFill>
                <a:effectLst/>
                <a:latin typeface="Times New Roman" pitchFamily="18" charset="0"/>
                <a:ea typeface="+mn-ea"/>
                <a:cs typeface="Arial" charset="0"/>
              </a:rPr>
              <a:t>,</a:t>
            </a:r>
            <a:r>
              <a:rPr lang="en-US" sz="1200" kern="1200" baseline="-25000" dirty="0" err="1"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are the force constants of interactions (a)-(d), respectively. (e) The dependency of the van der Waals potential energy on the distance (</a:t>
            </a:r>
            <a:r>
              <a:rPr lang="en-US" sz="1200" i="1" kern="1200" dirty="0" err="1" smtClean="0">
                <a:solidFill>
                  <a:schemeClr val="tx1"/>
                </a:solidFill>
                <a:effectLst/>
                <a:latin typeface="Times New Roman" pitchFamily="18" charset="0"/>
                <a:ea typeface="+mn-ea"/>
                <a:cs typeface="Arial" charset="0"/>
              </a:rPr>
              <a:t>r</a:t>
            </a:r>
            <a:r>
              <a:rPr lang="en-US" sz="1200" i="1" kern="1200" baseline="-25000" dirty="0" err="1" smtClean="0">
                <a:solidFill>
                  <a:schemeClr val="tx1"/>
                </a:solidFill>
                <a:effectLst/>
                <a:latin typeface="Times New Roman" pitchFamily="18" charset="0"/>
                <a:ea typeface="+mn-ea"/>
                <a:cs typeface="Arial" charset="0"/>
              </a:rPr>
              <a:t>ij</a:t>
            </a:r>
            <a:r>
              <a:rPr lang="en-US" sz="1200" kern="1200" dirty="0" smtClean="0">
                <a:solidFill>
                  <a:schemeClr val="tx1"/>
                </a:solidFill>
                <a:effectLst/>
                <a:latin typeface="Times New Roman" pitchFamily="18" charset="0"/>
                <a:ea typeface="+mn-ea"/>
                <a:cs typeface="Arial" charset="0"/>
              </a:rPr>
              <a:t>) between interacting atoms </a:t>
            </a:r>
            <a:r>
              <a:rPr lang="en-US" sz="1200" i="1" kern="1200" dirty="0" err="1"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and </a:t>
            </a:r>
            <a:r>
              <a:rPr lang="en-US" sz="1200" i="1" kern="1200" dirty="0" smtClean="0">
                <a:solidFill>
                  <a:schemeClr val="tx1"/>
                </a:solidFill>
                <a:effectLst/>
                <a:latin typeface="Times New Roman" pitchFamily="18" charset="0"/>
                <a:ea typeface="+mn-ea"/>
                <a:cs typeface="Arial" charset="0"/>
              </a:rPr>
              <a:t>j</a:t>
            </a:r>
            <a:r>
              <a:rPr lang="en-US" sz="1200" kern="1200" dirty="0" smtClean="0">
                <a:solidFill>
                  <a:schemeClr val="tx1"/>
                </a:solidFill>
                <a:effectLst/>
                <a:latin typeface="Times New Roman" pitchFamily="18" charset="0"/>
                <a:ea typeface="+mn-ea"/>
                <a:cs typeface="Arial" charset="0"/>
              </a:rPr>
              <a:t>. </a:t>
            </a:r>
            <a:r>
              <a:rPr lang="en-US" sz="1200" i="1" kern="1200" dirty="0" err="1" smtClean="0">
                <a:solidFill>
                  <a:schemeClr val="tx1"/>
                </a:solidFill>
                <a:effectLst/>
                <a:latin typeface="Times New Roman" pitchFamily="18" charset="0"/>
                <a:ea typeface="+mn-ea"/>
                <a:cs typeface="Arial" charset="0"/>
              </a:rPr>
              <a:t>A</a:t>
            </a:r>
            <a:r>
              <a:rPr lang="en-US" sz="1200" i="1" kern="1200" baseline="-25000" dirty="0" err="1" smtClean="0">
                <a:solidFill>
                  <a:schemeClr val="tx1"/>
                </a:solidFill>
                <a:effectLst/>
                <a:latin typeface="Times New Roman" pitchFamily="18" charset="0"/>
                <a:ea typeface="+mn-ea"/>
                <a:cs typeface="Arial" charset="0"/>
              </a:rPr>
              <a:t>ij</a:t>
            </a:r>
            <a:r>
              <a:rPr lang="en-US" sz="1200" kern="1200" dirty="0" smtClean="0">
                <a:solidFill>
                  <a:schemeClr val="tx1"/>
                </a:solidFill>
                <a:effectLst/>
                <a:latin typeface="Times New Roman" pitchFamily="18" charset="0"/>
                <a:ea typeface="+mn-ea"/>
                <a:cs typeface="Arial" charset="0"/>
              </a:rPr>
              <a:t> and </a:t>
            </a:r>
            <a:r>
              <a:rPr lang="en-US" sz="1200" i="1" kern="1200" dirty="0" err="1" smtClean="0">
                <a:solidFill>
                  <a:schemeClr val="tx1"/>
                </a:solidFill>
                <a:effectLst/>
                <a:latin typeface="Times New Roman" pitchFamily="18" charset="0"/>
                <a:ea typeface="+mn-ea"/>
                <a:cs typeface="Arial" charset="0"/>
              </a:rPr>
              <a:t>B</a:t>
            </a:r>
            <a:r>
              <a:rPr lang="en-US" sz="1200" i="1" kern="1200" baseline="-25000" dirty="0" err="1" smtClean="0">
                <a:solidFill>
                  <a:schemeClr val="tx1"/>
                </a:solidFill>
                <a:effectLst/>
                <a:latin typeface="Times New Roman" pitchFamily="18" charset="0"/>
                <a:ea typeface="+mn-ea"/>
                <a:cs typeface="Arial" charset="0"/>
              </a:rPr>
              <a:t>ij</a:t>
            </a:r>
            <a:r>
              <a:rPr lang="en-US" sz="1200" kern="1200" dirty="0" smtClean="0">
                <a:solidFill>
                  <a:schemeClr val="tx1"/>
                </a:solidFill>
                <a:effectLst/>
                <a:latin typeface="Times New Roman" pitchFamily="18" charset="0"/>
                <a:ea typeface="+mn-ea"/>
                <a:cs typeface="Arial" charset="0"/>
              </a:rPr>
              <a:t> are parameters associated with the van der Waals interaction. (f) The dependency of the electrostatic potential energy on the local dielectric (</a:t>
            </a:r>
            <a:r>
              <a:rPr lang="en-US" sz="1200" i="1" kern="1200" dirty="0" smtClean="0">
                <a:solidFill>
                  <a:schemeClr val="tx1"/>
                </a:solidFill>
                <a:effectLst/>
                <a:latin typeface="Times New Roman" pitchFamily="18" charset="0"/>
                <a:ea typeface="+mn-ea"/>
                <a:cs typeface="Arial" charset="0"/>
              </a:rPr>
              <a:t>ε</a:t>
            </a:r>
            <a:r>
              <a:rPr lang="en-US" sz="1200" kern="1200" dirty="0" smtClean="0">
                <a:solidFill>
                  <a:schemeClr val="tx1"/>
                </a:solidFill>
                <a:effectLst/>
                <a:latin typeface="Times New Roman" pitchFamily="18" charset="0"/>
                <a:ea typeface="+mn-ea"/>
                <a:cs typeface="Arial" charset="0"/>
              </a:rPr>
              <a:t>), and the distance (</a:t>
            </a:r>
            <a:r>
              <a:rPr lang="en-US" sz="1200" i="1" kern="1200" dirty="0" err="1" smtClean="0">
                <a:solidFill>
                  <a:schemeClr val="tx1"/>
                </a:solidFill>
                <a:effectLst/>
                <a:latin typeface="Times New Roman" pitchFamily="18" charset="0"/>
                <a:ea typeface="+mn-ea"/>
                <a:cs typeface="Arial" charset="0"/>
              </a:rPr>
              <a:t>r</a:t>
            </a:r>
            <a:r>
              <a:rPr lang="en-US" sz="1200" i="1" kern="1200" baseline="-25000" dirty="0" err="1" smtClean="0">
                <a:solidFill>
                  <a:schemeClr val="tx1"/>
                </a:solidFill>
                <a:effectLst/>
                <a:latin typeface="Times New Roman" pitchFamily="18" charset="0"/>
                <a:ea typeface="+mn-ea"/>
                <a:cs typeface="Arial" charset="0"/>
              </a:rPr>
              <a:t>ij</a:t>
            </a:r>
            <a:r>
              <a:rPr lang="en-US" sz="1200" kern="1200" dirty="0" smtClean="0">
                <a:solidFill>
                  <a:schemeClr val="tx1"/>
                </a:solidFill>
                <a:effectLst/>
                <a:latin typeface="Times New Roman" pitchFamily="18" charset="0"/>
                <a:ea typeface="+mn-ea"/>
                <a:cs typeface="Arial" charset="0"/>
              </a:rPr>
              <a:t>) between atoms </a:t>
            </a:r>
            <a:r>
              <a:rPr lang="en-US" sz="1200" i="1" kern="1200" dirty="0" err="1"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and </a:t>
            </a:r>
            <a:r>
              <a:rPr lang="en-US" sz="1200" i="1" kern="1200" dirty="0" smtClean="0">
                <a:solidFill>
                  <a:schemeClr val="tx1"/>
                </a:solidFill>
                <a:effectLst/>
                <a:latin typeface="Times New Roman" pitchFamily="18" charset="0"/>
                <a:ea typeface="+mn-ea"/>
                <a:cs typeface="Arial" charset="0"/>
              </a:rPr>
              <a:t>j</a:t>
            </a:r>
            <a:r>
              <a:rPr lang="en-US" sz="1200" kern="1200" dirty="0" smtClean="0">
                <a:solidFill>
                  <a:schemeClr val="tx1"/>
                </a:solidFill>
                <a:effectLst/>
                <a:latin typeface="Times New Roman" pitchFamily="18" charset="0"/>
                <a:ea typeface="+mn-ea"/>
                <a:cs typeface="Arial" charset="0"/>
              </a:rPr>
              <a:t>, with charges </a:t>
            </a:r>
            <a:r>
              <a:rPr lang="en-US" sz="1200" i="1" kern="1200" dirty="0" smtClean="0">
                <a:solidFill>
                  <a:schemeClr val="tx1"/>
                </a:solidFill>
                <a:effectLst/>
                <a:latin typeface="Times New Roman" pitchFamily="18" charset="0"/>
                <a:ea typeface="+mn-ea"/>
                <a:cs typeface="Arial" charset="0"/>
              </a:rPr>
              <a:t>q</a:t>
            </a:r>
            <a:r>
              <a:rPr lang="en-US" sz="1200" i="1" kern="1200" baseline="-25000" dirty="0" smtClean="0">
                <a:solidFill>
                  <a:schemeClr val="tx1"/>
                </a:solidFill>
                <a:effectLst/>
                <a:latin typeface="Times New Roman" pitchFamily="18" charset="0"/>
                <a:ea typeface="+mn-ea"/>
                <a:cs typeface="Arial" charset="0"/>
              </a:rPr>
              <a:t>i</a:t>
            </a:r>
            <a:r>
              <a:rPr lang="en-US" sz="1200" kern="1200" dirty="0" smtClean="0">
                <a:solidFill>
                  <a:schemeClr val="tx1"/>
                </a:solidFill>
                <a:effectLst/>
                <a:latin typeface="Times New Roman" pitchFamily="18" charset="0"/>
                <a:ea typeface="+mn-ea"/>
                <a:cs typeface="Arial" charset="0"/>
              </a:rPr>
              <a:t> and </a:t>
            </a:r>
            <a:r>
              <a:rPr lang="en-US" sz="1200" i="1" kern="1200" dirty="0" err="1" smtClean="0">
                <a:solidFill>
                  <a:schemeClr val="tx1"/>
                </a:solidFill>
                <a:effectLst/>
                <a:latin typeface="Times New Roman" pitchFamily="18" charset="0"/>
                <a:ea typeface="+mn-ea"/>
                <a:cs typeface="Arial" charset="0"/>
              </a:rPr>
              <a:t>q</a:t>
            </a:r>
            <a:r>
              <a:rPr lang="en-US" sz="1200" i="1" kern="1200" baseline="-25000" dirty="0" err="1" smtClean="0">
                <a:solidFill>
                  <a:schemeClr val="tx1"/>
                </a:solidFill>
                <a:effectLst/>
                <a:latin typeface="Times New Roman" pitchFamily="18" charset="0"/>
                <a:ea typeface="+mn-ea"/>
                <a:cs typeface="Arial" charset="0"/>
              </a:rPr>
              <a:t>j</a:t>
            </a:r>
            <a:r>
              <a:rPr lang="en-US" sz="1200" kern="1200" dirty="0" smtClean="0">
                <a:solidFill>
                  <a:schemeClr val="tx1"/>
                </a:solidFill>
                <a:effectLst/>
                <a:latin typeface="Times New Roman" pitchFamily="18" charset="0"/>
                <a:ea typeface="+mn-ea"/>
                <a:cs typeface="Arial" charset="0"/>
              </a:rPr>
              <a:t>. </a:t>
            </a:r>
            <a:endParaRPr lang="en-US" altLang="en-US" dirty="0"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1818317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2424034D-DAA9-4F91-ADFD-56DF8860AFE3}" type="slidenum">
              <a:rPr lang="en-US" altLang="en-US" smtClean="0">
                <a:ea typeface="Times New Roman (Hebrew)" panose="02020603050405020304" pitchFamily="18" charset="0"/>
                <a:cs typeface="Times New Roman (Hebrew)" panose="02020603050405020304" pitchFamily="18" charset="0"/>
              </a:rPr>
              <a:pPr algn="l">
                <a:spcBef>
                  <a:spcPct val="0"/>
                </a:spcBef>
              </a:pPr>
              <a:t>68</a:t>
            </a:fld>
            <a:endParaRPr lang="en-US" altLang="en-US" smtClean="0">
              <a:ea typeface="Times New Roman (Hebrew)" panose="02020603050405020304" pitchFamily="18" charset="0"/>
              <a:cs typeface="Times New Roman (Hebrew)" panose="02020603050405020304"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3014531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6DE7E615-2981-47AB-9662-0DF265AB2AB5}" type="slidenum">
              <a:rPr lang="en-US" altLang="en-US" smtClean="0">
                <a:ea typeface="Times New Roman (Hebrew)" panose="02020603050405020304" pitchFamily="18" charset="0"/>
                <a:cs typeface="Times New Roman (Hebrew)" panose="02020603050405020304" pitchFamily="18" charset="0"/>
              </a:rPr>
              <a:pPr algn="l">
                <a:spcBef>
                  <a:spcPct val="0"/>
                </a:spcBef>
              </a:pPr>
              <a:t>69</a:t>
            </a:fld>
            <a:endParaRPr lang="en-US" altLang="en-US" smtClean="0">
              <a:ea typeface="Times New Roman (Hebrew)" panose="02020603050405020304" pitchFamily="18" charset="0"/>
              <a:cs typeface="Times New Roman (Hebrew)" panose="02020603050405020304" pitchFamily="18"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3833496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DE64A166-33DD-42F0-92DE-774BDFB690D8}" type="slidenum">
              <a:rPr lang="en-US" altLang="en-US" smtClean="0">
                <a:ea typeface="Times New Roman (Hebrew)" panose="02020603050405020304" pitchFamily="18" charset="0"/>
                <a:cs typeface="Times New Roman (Hebrew)" panose="02020603050405020304" pitchFamily="18" charset="0"/>
              </a:rPr>
              <a:pPr algn="l">
                <a:spcBef>
                  <a:spcPct val="0"/>
                </a:spcBef>
              </a:pPr>
              <a:t>70</a:t>
            </a:fld>
            <a:endParaRPr lang="en-US" altLang="en-US" smtClean="0">
              <a:ea typeface="Times New Roman (Hebrew)" panose="02020603050405020304" pitchFamily="18" charset="0"/>
              <a:cs typeface="Times New Roman (Hebrew)" panose="02020603050405020304"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Arial" charset="0"/>
              </a:rPr>
              <a:t>Figure 3.9. Local energy minima and barriers in proteins. </a:t>
            </a:r>
            <a:r>
              <a:rPr lang="en-US" sz="1200" kern="1200" dirty="0" smtClean="0">
                <a:solidFill>
                  <a:schemeClr val="tx1"/>
                </a:solidFill>
                <a:effectLst/>
                <a:latin typeface="Times New Roman" pitchFamily="18" charset="0"/>
                <a:ea typeface="+mn-ea"/>
                <a:cs typeface="Arial" charset="0"/>
              </a:rPr>
              <a:t>The hypothetical energy landscape of a protein-solvent system is shown. In the plot, each distinct system configuration is characterized by a potential energy value. During a simulation, different configurations are sampled in a certain pattern. As the plot demonstrates, finding the global energy minimum (corresponding to the most stable ‘native state’ configuration) often requires the simulation to overcome energy barriers that separate different local energy minima. </a:t>
            </a:r>
            <a:endParaRPr lang="en-US" altLang="en-US" dirty="0"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836639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74F1E4F0-26CF-48D7-A9F2-95E7694C5629}" type="slidenum">
              <a:rPr lang="en-US" altLang="en-US" smtClean="0">
                <a:ea typeface="Times New Roman (Hebrew)" panose="02020603050405020304" pitchFamily="18" charset="0"/>
                <a:cs typeface="Times New Roman (Hebrew)" panose="02020603050405020304" pitchFamily="18" charset="0"/>
              </a:rPr>
              <a:pPr algn="l">
                <a:spcBef>
                  <a:spcPct val="0"/>
                </a:spcBef>
              </a:pPr>
              <a:t>71</a:t>
            </a:fld>
            <a:endParaRPr lang="en-US" altLang="en-US" smtClean="0">
              <a:ea typeface="Times New Roman (Hebrew)" panose="02020603050405020304" pitchFamily="18" charset="0"/>
              <a:cs typeface="Times New Roman (Hebrew)" panose="02020603050405020304"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9955549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9BC6F56D-C759-4E53-B82B-8D214CA83424}" type="slidenum">
              <a:rPr lang="en-US" altLang="en-US" smtClean="0">
                <a:ea typeface="Times New Roman (Hebrew)" panose="02020603050405020304" pitchFamily="18" charset="0"/>
                <a:cs typeface="Times New Roman (Hebrew)" panose="02020603050405020304" pitchFamily="18" charset="0"/>
              </a:rPr>
              <a:pPr algn="l">
                <a:spcBef>
                  <a:spcPct val="0"/>
                </a:spcBef>
              </a:pPr>
              <a:t>72</a:t>
            </a:fld>
            <a:endParaRPr lang="en-US" altLang="en-US" smtClean="0">
              <a:ea typeface="Times New Roman (Hebrew)" panose="02020603050405020304" pitchFamily="18" charset="0"/>
              <a:cs typeface="Times New Roman (Hebrew)" panose="02020603050405020304" pitchFamily="18"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6978090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C175F696-08D6-4AD6-9268-8D499145CEBE}" type="slidenum">
              <a:rPr lang="en-US" altLang="en-US" smtClean="0">
                <a:ea typeface="Times New Roman (Hebrew)" panose="02020603050405020304" pitchFamily="18" charset="0"/>
                <a:cs typeface="Times New Roman (Hebrew)" panose="02020603050405020304" pitchFamily="18" charset="0"/>
              </a:rPr>
              <a:pPr algn="l">
                <a:spcBef>
                  <a:spcPct val="0"/>
                </a:spcBef>
              </a:pPr>
              <a:t>73</a:t>
            </a:fld>
            <a:endParaRPr lang="en-US" altLang="en-US" smtClean="0">
              <a:ea typeface="Times New Roman (Hebrew)" panose="02020603050405020304" pitchFamily="18" charset="0"/>
              <a:cs typeface="Times New Roman (Hebrew)" panose="02020603050405020304" pitchFamily="18"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4145710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50FDBF6B-634D-463D-8AC7-4E5E4A17BFD3}" type="slidenum">
              <a:rPr lang="en-US" altLang="en-US" smtClean="0">
                <a:ea typeface="Times New Roman (Hebrew)" panose="02020603050405020304" pitchFamily="18" charset="0"/>
                <a:cs typeface="Times New Roman (Hebrew)" panose="02020603050405020304" pitchFamily="18" charset="0"/>
              </a:rPr>
              <a:pPr algn="l">
                <a:spcBef>
                  <a:spcPct val="0"/>
                </a:spcBef>
              </a:pPr>
              <a:t>74</a:t>
            </a:fld>
            <a:endParaRPr lang="en-US" altLang="en-US" smtClean="0">
              <a:ea typeface="Times New Roman (Hebrew)" panose="02020603050405020304" pitchFamily="18" charset="0"/>
              <a:cs typeface="Times New Roman (Hebrew)" panose="02020603050405020304"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1549371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F36787BD-C7C9-4BCC-A947-4479CB44E749}" type="slidenum">
              <a:rPr lang="en-US" altLang="en-US" smtClean="0">
                <a:ea typeface="Times New Roman (Hebrew)" panose="02020603050405020304" pitchFamily="18" charset="0"/>
                <a:cs typeface="Times New Roman (Hebrew)" panose="02020603050405020304" pitchFamily="18" charset="0"/>
              </a:rPr>
              <a:pPr algn="l">
                <a:spcBef>
                  <a:spcPct val="0"/>
                </a:spcBef>
              </a:pPr>
              <a:t>75</a:t>
            </a:fld>
            <a:endParaRPr lang="en-US" altLang="en-US" smtClean="0">
              <a:ea typeface="Times New Roman (Hebrew)" panose="02020603050405020304" pitchFamily="18" charset="0"/>
              <a:cs typeface="Times New Roman (Hebrew)" panose="02020603050405020304" pitchFamily="18" charset="0"/>
            </a:endParaRPr>
          </a:p>
        </p:txBody>
      </p:sp>
      <p:sp>
        <p:nvSpPr>
          <p:cNvPr id="157699"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defRPr/>
            </a:pPr>
            <a:r>
              <a:rPr lang="en-US" altLang="en-US" dirty="0" smtClean="0">
                <a:cs typeface="Arial" panose="020B0604020202020204" pitchFamily="34" charset="0"/>
              </a:rPr>
              <a:t>Notice that </a:t>
            </a:r>
            <a:r>
              <a:rPr lang="el-GR" altLang="en-US" dirty="0" smtClean="0">
                <a:cs typeface="Arial" panose="020B0604020202020204" pitchFamily="34" charset="0"/>
              </a:rPr>
              <a:t>Δ</a:t>
            </a:r>
            <a:r>
              <a:rPr lang="en-US" altLang="en-US" dirty="0" err="1" smtClean="0">
                <a:cs typeface="Arial" panose="020B0604020202020204" pitchFamily="34" charset="0"/>
              </a:rPr>
              <a:t>G</a:t>
            </a:r>
            <a:r>
              <a:rPr lang="en-US" altLang="en-US" baseline="-25000" dirty="0" err="1" smtClean="0">
                <a:cs typeface="Arial" panose="020B0604020202020204" pitchFamily="34" charset="0"/>
              </a:rPr>
              <a:t>elec</a:t>
            </a:r>
            <a:r>
              <a:rPr lang="en-US" altLang="en-US" dirty="0" smtClean="0">
                <a:cs typeface="Arial" panose="020B0604020202020204" pitchFamily="34" charset="0"/>
              </a:rPr>
              <a:t> includes both the Coulomb energy and the polarization energy.</a:t>
            </a:r>
          </a:p>
          <a:p>
            <a:pPr marL="171450" indent="-171450" algn="l" rtl="0" eaLnBrk="1" hangingPunct="1">
              <a:buFontTx/>
              <a:buChar char="•"/>
              <a:defRPr/>
            </a:pPr>
            <a:r>
              <a:rPr lang="en-US" altLang="en-US" dirty="0" smtClean="0">
                <a:cs typeface="Arial" panose="020B0604020202020204" pitchFamily="34" charset="0"/>
              </a:rPr>
              <a:t>Notice that </a:t>
            </a:r>
            <a:r>
              <a:rPr lang="el-GR" altLang="en-US" dirty="0" smtClean="0">
                <a:cs typeface="Arial" panose="020B0604020202020204" pitchFamily="34" charset="0"/>
              </a:rPr>
              <a:t>Φ</a:t>
            </a:r>
            <a:r>
              <a:rPr lang="en-US" altLang="en-US" dirty="0" smtClean="0">
                <a:cs typeface="Arial" panose="020B0604020202020204" pitchFamily="34" charset="0"/>
              </a:rPr>
              <a:t>, </a:t>
            </a:r>
            <a:r>
              <a:rPr lang="el-GR" altLang="en-US" dirty="0" smtClean="0">
                <a:cs typeface="Arial" panose="020B0604020202020204" pitchFamily="34" charset="0"/>
              </a:rPr>
              <a:t>ρ</a:t>
            </a:r>
            <a:r>
              <a:rPr lang="en-US" altLang="en-US" dirty="0" smtClean="0">
                <a:cs typeface="Arial" panose="020B0604020202020204" pitchFamily="34" charset="0"/>
              </a:rPr>
              <a:t> and </a:t>
            </a:r>
            <a:r>
              <a:rPr lang="el-GR" altLang="en-US" dirty="0" smtClean="0">
                <a:cs typeface="Arial" panose="020B0604020202020204" pitchFamily="34" charset="0"/>
              </a:rPr>
              <a:t>ε</a:t>
            </a:r>
            <a:r>
              <a:rPr lang="en-US" altLang="en-US" dirty="0" smtClean="0">
                <a:cs typeface="Arial" panose="020B0604020202020204" pitchFamily="34" charset="0"/>
              </a:rPr>
              <a:t> are position-specific parameters.</a:t>
            </a:r>
          </a:p>
          <a:p>
            <a:pPr algn="l" rtl="0" eaLnBrk="1" hangingPunct="1">
              <a:buFont typeface="Arial" panose="020B0604020202020204" pitchFamily="34" charset="0"/>
              <a:buNone/>
              <a:defRPr/>
            </a:pPr>
            <a:endParaRPr lang="en-US" altLang="en-US" dirty="0" smtClean="0">
              <a:cs typeface="Arial" panose="020B0604020202020204" pitchFamily="34" charset="0"/>
            </a:endParaRPr>
          </a:p>
          <a:p>
            <a:pPr algn="l" rtl="0" eaLnBrk="1" hangingPunct="1">
              <a:buFont typeface="Arial" panose="020B0604020202020204" pitchFamily="34" charset="0"/>
              <a:buNone/>
              <a:defRPr/>
            </a:pPr>
            <a:r>
              <a:rPr lang="en-US" sz="1200" b="1" kern="1200" dirty="0" smtClean="0">
                <a:solidFill>
                  <a:schemeClr val="tx1"/>
                </a:solidFill>
                <a:effectLst/>
                <a:latin typeface="Times New Roman" pitchFamily="18" charset="0"/>
                <a:ea typeface="+mn-ea"/>
                <a:cs typeface="Arial" charset="0"/>
              </a:rPr>
              <a:t>Figure 3.10. Implicit (mean-field) description of protein-based systems.</a:t>
            </a:r>
            <a:r>
              <a:rPr lang="en-US" sz="1200" kern="1200" dirty="0" smtClean="0">
                <a:solidFill>
                  <a:schemeClr val="tx1"/>
                </a:solidFill>
                <a:effectLst/>
                <a:latin typeface="Times New Roman" pitchFamily="18" charset="0"/>
                <a:ea typeface="+mn-ea"/>
                <a:cs typeface="Arial" charset="0"/>
              </a:rPr>
              <a:t> The figure shows a continuum-solvent model of the system, which is a type of mean-field treatment. In this model, the protein is described explicitly, whereas the solvent is described implicitly, using its dielectric properties. Two common continuum-solvent models are shown. (a) A globular protein in a high-dielectric environment representing the aqueous solution. (b) A membrane-bound protein in a heterogeneous environment, which includes a high-dielectric aqueous solvent and a low-dielectric slab of fixed dimensions, representing the hydrocarbon region of a biological lipid bilayer (in semi-transparent yellow).</a:t>
            </a:r>
            <a:endParaRPr lang="en-US" altLang="en-US" dirty="0"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786931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cs typeface="Arial" panose="020B0604020202020204" pitchFamily="34" charset="0"/>
              </a:rPr>
              <a:t>B-factor values usually range between 20 and 80, where values lower than 45 indicate ordered atoms, and values higher than 60 indicate flexible atoms.</a:t>
            </a:r>
          </a:p>
          <a:p>
            <a:pPr marL="171450" indent="-171450" algn="l" rtl="0">
              <a:buFontTx/>
              <a:buChar char="•"/>
            </a:pPr>
            <a:r>
              <a:rPr lang="en-US" altLang="en-US" smtClean="0">
                <a:cs typeface="Arial" panose="020B0604020202020204" pitchFamily="34" charset="0"/>
              </a:rPr>
              <a:t>Static disorder represents an ensemble of conformational variations of the molecule, which exist in solution and trapped in the crystal. </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D1266749-01D3-473F-9191-2A5CAEAFD416}" type="slidenum">
              <a:rPr lang="en-US" altLang="en-US" sz="1200" smtClean="0"/>
              <a:pPr/>
              <a:t>10</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4039829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4C11EAD4-ED13-408E-BFE9-529C41ABA279}" type="slidenum">
              <a:rPr lang="en-US" altLang="en-US" smtClean="0">
                <a:ea typeface="Times New Roman (Hebrew)" panose="02020603050405020304" pitchFamily="18" charset="0"/>
                <a:cs typeface="Times New Roman" panose="02020603050405020304" pitchFamily="18" charset="0"/>
              </a:rPr>
              <a:pPr algn="l">
                <a:spcBef>
                  <a:spcPct val="0"/>
                </a:spcBef>
              </a:pPr>
              <a:t>76</a:t>
            </a:fld>
            <a:endParaRPr lang="en-US" altLang="en-US" smtClean="0">
              <a:ea typeface="Times New Roman (Hebrew)" panose="02020603050405020304" pitchFamily="18" charset="0"/>
              <a:cs typeface="Times New Roman" panose="02020603050405020304"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Arial" charset="0"/>
              </a:rPr>
              <a:t>Figure 1.3.1.</a:t>
            </a:r>
            <a:r>
              <a:rPr lang="en-US" sz="1200" kern="1200" dirty="0" smtClean="0">
                <a:solidFill>
                  <a:schemeClr val="tx1"/>
                </a:solidFill>
                <a:effectLst/>
                <a:latin typeface="Times New Roman" pitchFamily="18" charset="0"/>
                <a:ea typeface="+mn-ea"/>
                <a:cs typeface="Arial" charset="0"/>
              </a:rPr>
              <a:t> </a:t>
            </a:r>
            <a:r>
              <a:rPr lang="en-US" sz="1200" b="1" kern="1200" dirty="0" smtClean="0">
                <a:solidFill>
                  <a:schemeClr val="tx1"/>
                </a:solidFill>
                <a:effectLst/>
                <a:latin typeface="Times New Roman" pitchFamily="18" charset="0"/>
                <a:ea typeface="+mn-ea"/>
                <a:cs typeface="Arial" charset="0"/>
              </a:rPr>
              <a:t>The electrostatic potential.</a:t>
            </a:r>
            <a:r>
              <a:rPr lang="en-US" sz="1200" kern="1200" dirty="0" smtClean="0">
                <a:solidFill>
                  <a:schemeClr val="tx1"/>
                </a:solidFill>
                <a:effectLst/>
                <a:latin typeface="Times New Roman" pitchFamily="18" charset="0"/>
                <a:ea typeface="+mn-ea"/>
                <a:cs typeface="Arial" charset="0"/>
              </a:rPr>
              <a:t> The potential (</a:t>
            </a:r>
            <a:r>
              <a:rPr lang="he-IL" sz="1200" i="1" kern="1200" dirty="0" smtClean="0">
                <a:solidFill>
                  <a:schemeClr val="tx1"/>
                </a:solidFill>
                <a:effectLst/>
                <a:latin typeface="Times New Roman" pitchFamily="18" charset="0"/>
                <a:ea typeface="+mn-ea"/>
                <a:cs typeface="Arial" charset="0"/>
              </a:rPr>
              <a:t>Φ</a:t>
            </a:r>
            <a:r>
              <a:rPr lang="en-US" sz="1200" kern="1200" dirty="0" smtClean="0">
                <a:solidFill>
                  <a:schemeClr val="tx1"/>
                </a:solidFill>
                <a:effectLst/>
                <a:latin typeface="Times New Roman" pitchFamily="18" charset="0"/>
                <a:ea typeface="+mn-ea"/>
                <a:cs typeface="Arial" charset="0"/>
              </a:rPr>
              <a:t>) is the energy acquired by a probe charge (</a:t>
            </a:r>
            <a:r>
              <a:rPr lang="en-US" sz="1200" i="1" kern="1200" dirty="0" smtClean="0">
                <a:solidFill>
                  <a:schemeClr val="tx1"/>
                </a:solidFill>
                <a:effectLst/>
                <a:latin typeface="Times New Roman" pitchFamily="18" charset="0"/>
                <a:ea typeface="+mn-ea"/>
                <a:cs typeface="Arial" charset="0"/>
              </a:rPr>
              <a:t>q</a:t>
            </a:r>
            <a:r>
              <a:rPr lang="en-US" sz="1200" i="1" kern="1200" baseline="-25000" dirty="0" smtClean="0">
                <a:solidFill>
                  <a:schemeClr val="tx1"/>
                </a:solidFill>
                <a:effectLst/>
                <a:latin typeface="Times New Roman" pitchFamily="18" charset="0"/>
                <a:ea typeface="+mn-ea"/>
                <a:cs typeface="Arial" charset="0"/>
              </a:rPr>
              <a:t>2</a:t>
            </a:r>
            <a:r>
              <a:rPr lang="en-US" sz="1200" kern="1200" dirty="0" smtClean="0">
                <a:solidFill>
                  <a:schemeClr val="tx1"/>
                </a:solidFill>
                <a:effectLst/>
                <a:latin typeface="Times New Roman" pitchFamily="18" charset="0"/>
                <a:ea typeface="+mn-ea"/>
                <a:cs typeface="Arial" charset="0"/>
              </a:rPr>
              <a:t>) positioned within an electrostatic field (black arrows) that is emitted by a source charge (</a:t>
            </a:r>
            <a:r>
              <a:rPr lang="en-US" sz="1200" i="1" kern="1200" dirty="0" smtClean="0">
                <a:solidFill>
                  <a:schemeClr val="tx1"/>
                </a:solidFill>
                <a:effectLst/>
                <a:latin typeface="Times New Roman" pitchFamily="18" charset="0"/>
                <a:ea typeface="+mn-ea"/>
                <a:cs typeface="Arial" charset="0"/>
              </a:rPr>
              <a:t>q</a:t>
            </a:r>
            <a:r>
              <a:rPr lang="en-US" sz="1200" i="1" kern="1200" baseline="-25000" dirty="0" smtClean="0">
                <a:solidFill>
                  <a:schemeClr val="tx1"/>
                </a:solidFill>
                <a:effectLst/>
                <a:latin typeface="Times New Roman" pitchFamily="18" charset="0"/>
                <a:ea typeface="+mn-ea"/>
                <a:cs typeface="Arial" charset="0"/>
              </a:rPr>
              <a:t>1</a:t>
            </a:r>
            <a:r>
              <a:rPr lang="en-US" sz="1200" kern="1200" dirty="0" smtClean="0">
                <a:solidFill>
                  <a:schemeClr val="tx1"/>
                </a:solidFill>
                <a:effectLst/>
                <a:latin typeface="Times New Roman" pitchFamily="18" charset="0"/>
                <a:ea typeface="+mn-ea"/>
                <a:cs typeface="Arial" charset="0"/>
              </a:rPr>
              <a:t>). This is also a way to measure the potential. </a:t>
            </a:r>
            <a:endParaRPr lang="en-US" altLang="en-US" dirty="0" smtClean="0">
              <a:cs typeface="Arial" panose="020B0604020202020204" pitchFamily="34" charset="0"/>
            </a:endParaRPr>
          </a:p>
        </p:txBody>
      </p:sp>
    </p:spTree>
    <p:extLst>
      <p:ext uri="{BB962C8B-B14F-4D97-AF65-F5344CB8AC3E}">
        <p14:creationId xmlns:p14="http://schemas.microsoft.com/office/powerpoint/2010/main" val="8879810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B1C0E41E-38AE-4C10-9E7B-8715E9268943}" type="slidenum">
              <a:rPr lang="en-US" altLang="en-US" smtClean="0">
                <a:ea typeface="Times New Roman (Hebrew)" panose="02020603050405020304" pitchFamily="18" charset="0"/>
                <a:cs typeface="Times New Roman (Hebrew)" panose="02020603050405020304" pitchFamily="18" charset="0"/>
              </a:rPr>
              <a:pPr algn="l">
                <a:spcBef>
                  <a:spcPct val="0"/>
                </a:spcBef>
              </a:pPr>
              <a:t>77</a:t>
            </a:fld>
            <a:endParaRPr lang="en-US" altLang="en-US" smtClean="0">
              <a:ea typeface="Times New Roman (Hebrew)" panose="02020603050405020304" pitchFamily="18" charset="0"/>
              <a:cs typeface="Times New Roman (Hebrew)" panose="02020603050405020304" pitchFamily="18"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4750616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9ECDF01F-E54A-4A7F-9780-EB08A9414771}" type="slidenum">
              <a:rPr lang="en-US" altLang="en-US" smtClean="0">
                <a:ea typeface="Times New Roman (Hebrew)" panose="02020603050405020304" pitchFamily="18" charset="0"/>
                <a:cs typeface="Times New Roman (Hebrew)" panose="02020603050405020304" pitchFamily="18" charset="0"/>
              </a:rPr>
              <a:pPr algn="l">
                <a:spcBef>
                  <a:spcPct val="0"/>
                </a:spcBef>
              </a:pPr>
              <a:t>78</a:t>
            </a:fld>
            <a:endParaRPr lang="en-US" altLang="en-US" smtClean="0">
              <a:ea typeface="Times New Roman (Hebrew)" panose="02020603050405020304" pitchFamily="18" charset="0"/>
              <a:cs typeface="Times New Roman (Hebrew)" panose="02020603050405020304" pitchFamily="18"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41529477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E281919F-FD89-4755-B21A-85224643A6A9}" type="slidenum">
              <a:rPr lang="en-US" altLang="en-US" smtClean="0">
                <a:ea typeface="Times New Roman (Hebrew)" panose="02020603050405020304" pitchFamily="18" charset="0"/>
                <a:cs typeface="Times New Roman (Hebrew)" panose="02020603050405020304" pitchFamily="18" charset="0"/>
              </a:rPr>
              <a:pPr algn="l">
                <a:spcBef>
                  <a:spcPct val="0"/>
                </a:spcBef>
              </a:pPr>
              <a:t>79</a:t>
            </a:fld>
            <a:endParaRPr lang="en-US" altLang="en-US" smtClean="0">
              <a:ea typeface="Times New Roman (Hebrew)" panose="02020603050405020304" pitchFamily="18" charset="0"/>
              <a:cs typeface="Times New Roman (Hebrew)" panose="02020603050405020304" pitchFamily="18"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6146371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133B1264-B74D-4C4A-B790-1F139C17D2FE}" type="slidenum">
              <a:rPr lang="en-US" altLang="en-US" smtClean="0">
                <a:ea typeface="Times New Roman (Hebrew)" panose="02020603050405020304" pitchFamily="18" charset="0"/>
                <a:cs typeface="Times New Roman (Hebrew)" panose="02020603050405020304" pitchFamily="18" charset="0"/>
              </a:rPr>
              <a:pPr algn="l">
                <a:spcBef>
                  <a:spcPct val="0"/>
                </a:spcBef>
              </a:pPr>
              <a:t>80</a:t>
            </a:fld>
            <a:endParaRPr lang="en-US" altLang="en-US" smtClean="0">
              <a:ea typeface="Times New Roman (Hebrew)" panose="02020603050405020304" pitchFamily="18" charset="0"/>
              <a:cs typeface="Times New Roman (Hebrew)" panose="02020603050405020304"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cs typeface="Times New Roman" panose="02020603050405020304" pitchFamily="18"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8778792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4CCB3D2B-59B1-43AC-8E94-CF60398F6341}" type="slidenum">
              <a:rPr lang="en-US" altLang="en-US" smtClean="0">
                <a:ea typeface="Times New Roman (Hebrew)" panose="02020603050405020304" pitchFamily="18" charset="0"/>
                <a:cs typeface="Times New Roman (Hebrew)" panose="02020603050405020304" pitchFamily="18" charset="0"/>
              </a:rPr>
              <a:pPr algn="l">
                <a:spcBef>
                  <a:spcPct val="0"/>
                </a:spcBef>
              </a:pPr>
              <a:t>81</a:t>
            </a:fld>
            <a:endParaRPr lang="en-US" altLang="en-US" smtClean="0">
              <a:ea typeface="Times New Roman (Hebrew)" panose="02020603050405020304" pitchFamily="18" charset="0"/>
              <a:cs typeface="Times New Roman (Hebrew)" panose="02020603050405020304" pitchFamily="18"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42378427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BC216BB0-F5E8-4406-A97D-14CAEC7DB7FD}" type="slidenum">
              <a:rPr lang="en-US" altLang="en-US" smtClean="0">
                <a:ea typeface="Times New Roman (Hebrew)" panose="02020603050405020304" pitchFamily="18" charset="0"/>
                <a:cs typeface="Times New Roman (Hebrew)" panose="02020603050405020304" pitchFamily="18" charset="0"/>
              </a:rPr>
              <a:pPr algn="l">
                <a:spcBef>
                  <a:spcPct val="0"/>
                </a:spcBef>
              </a:pPr>
              <a:t>82</a:t>
            </a:fld>
            <a:endParaRPr lang="en-US" altLang="en-US" smtClean="0">
              <a:ea typeface="Times New Roman (Hebrew)" panose="02020603050405020304" pitchFamily="18" charset="0"/>
              <a:cs typeface="Times New Roman (Hebrew)" panose="02020603050405020304" pitchFamily="18"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4527784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877727DB-AE29-4A1C-9A08-25911066A560}" type="slidenum">
              <a:rPr lang="en-US" altLang="en-US" smtClean="0"/>
              <a:pPr algn="l">
                <a:spcBef>
                  <a:spcPct val="0"/>
                </a:spcBef>
              </a:pPr>
              <a:t>84</a:t>
            </a:fld>
            <a:endParaRPr lang="en-US" alt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cs typeface="Arial" panose="020B0604020202020204" pitchFamily="34" charset="0"/>
              </a:rPr>
              <a:t>Chothia and Lesk noted that proteins with 50% sequence identity have a corresponding structural r.m.s.d. of ~1 Å </a:t>
            </a:r>
          </a:p>
        </p:txBody>
      </p:sp>
    </p:spTree>
    <p:extLst>
      <p:ext uri="{BB962C8B-B14F-4D97-AF65-F5344CB8AC3E}">
        <p14:creationId xmlns:p14="http://schemas.microsoft.com/office/powerpoint/2010/main" val="7606706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12377537-EB1B-419A-8797-10FFF1F2422D}" type="slidenum">
              <a:rPr lang="en-US" altLang="en-US" smtClean="0">
                <a:ea typeface="Times New Roman (Hebrew)" panose="02020603050405020304" pitchFamily="18" charset="0"/>
                <a:cs typeface="Times New Roman (Hebrew)" panose="02020603050405020304" pitchFamily="18" charset="0"/>
              </a:rPr>
              <a:pPr algn="l">
                <a:spcBef>
                  <a:spcPct val="0"/>
                </a:spcBef>
              </a:pPr>
              <a:t>85</a:t>
            </a:fld>
            <a:endParaRPr lang="en-US" altLang="en-US" smtClean="0">
              <a:ea typeface="Times New Roman (Hebrew)" panose="02020603050405020304" pitchFamily="18" charset="0"/>
              <a:cs typeface="Times New Roman (Hebrew)" panose="02020603050405020304" pitchFamily="18"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cs typeface="Arial" panose="020B0604020202020204" pitchFamily="34" charset="0"/>
              </a:rPr>
              <a:t>Model evaluation is done based on statistical tendencies: bond lengths/angles, residue occurrence in secondary structures, residue burial, etc.</a:t>
            </a:r>
          </a:p>
          <a:p>
            <a:pPr marL="171450" indent="-171450" algn="l" rtl="0" eaLnBrk="1" hangingPunct="1">
              <a:buFontTx/>
              <a:buChar char="•"/>
            </a:pPr>
            <a:r>
              <a:rPr lang="en-US" altLang="en-US" dirty="0" smtClean="0">
                <a:cs typeface="Arial" panose="020B0604020202020204" pitchFamily="34" charset="0"/>
              </a:rPr>
              <a:t>50% identity → </a:t>
            </a:r>
            <a:r>
              <a:rPr lang="en-US" altLang="en-US" dirty="0" err="1" smtClean="0">
                <a:cs typeface="Arial" panose="020B0604020202020204" pitchFamily="34" charset="0"/>
              </a:rPr>
              <a:t>rmsd</a:t>
            </a:r>
            <a:r>
              <a:rPr lang="en-US" altLang="en-US" dirty="0" smtClean="0">
                <a:cs typeface="Arial" panose="020B0604020202020204" pitchFamily="34" charset="0"/>
              </a:rPr>
              <a:t> = </a:t>
            </a:r>
            <a:r>
              <a:rPr lang="en-GB" altLang="en-US" dirty="0" smtClean="0">
                <a:cs typeface="Arial" panose="020B0604020202020204" pitchFamily="34" charset="0"/>
              </a:rPr>
              <a:t>1-2 Å (in regions covered by the templates)</a:t>
            </a:r>
          </a:p>
          <a:p>
            <a:pPr marL="171450" indent="-171450" algn="l" rtl="0" eaLnBrk="1" hangingPunct="1">
              <a:buFontTx/>
              <a:buChar char="•"/>
            </a:pPr>
            <a:r>
              <a:rPr lang="en-US" altLang="en-US" dirty="0" smtClean="0">
                <a:cs typeface="Arial" panose="020B0604020202020204" pitchFamily="34" charset="0"/>
              </a:rPr>
              <a:t>30-50% identity → </a:t>
            </a:r>
            <a:r>
              <a:rPr lang="en-US" altLang="en-US" dirty="0" err="1" smtClean="0">
                <a:cs typeface="Arial" panose="020B0604020202020204" pitchFamily="34" charset="0"/>
              </a:rPr>
              <a:t>rmsd</a:t>
            </a:r>
            <a:r>
              <a:rPr lang="en-US" altLang="en-US" dirty="0" smtClean="0">
                <a:cs typeface="Arial" panose="020B0604020202020204" pitchFamily="34" charset="0"/>
              </a:rPr>
              <a:t> = </a:t>
            </a:r>
            <a:r>
              <a:rPr lang="en-GB" altLang="en-US" dirty="0" smtClean="0">
                <a:cs typeface="Arial" panose="020B0604020202020204" pitchFamily="34" charset="0"/>
              </a:rPr>
              <a:t>2-4 Å</a:t>
            </a:r>
            <a:endParaRPr lang="en-US" altLang="en-US" dirty="0"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6800382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6C5544F9-B2F4-4D16-824E-7F00189D1B72}" type="slidenum">
              <a:rPr lang="en-US" altLang="en-US" smtClean="0"/>
              <a:pPr algn="l">
                <a:spcBef>
                  <a:spcPct val="0"/>
                </a:spcBef>
              </a:pPr>
              <a:t>86</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cs typeface="Arial" panose="020B0604020202020204" pitchFamily="34" charset="0"/>
              </a:rPr>
              <a:t>Figure 3.11. Multiple sequence alignment.</a:t>
            </a:r>
            <a:r>
              <a:rPr lang="en-US" altLang="en-US" smtClean="0">
                <a:cs typeface="Arial" panose="020B0604020202020204" pitchFamily="34" charset="0"/>
              </a:rPr>
              <a:t> (a) Part of a multiple sequence alignment of homologous glucokinase enzymes. For clarity, the different residue types (e.g. polar-neutral, nonpolar, charged, etc.) are colored differently. The alignment was taken from the Pfam database </a:t>
            </a:r>
            <a:r>
              <a:rPr lang="en-US" altLang="en-US" baseline="30000" smtClean="0">
                <a:cs typeface="Arial" panose="020B0604020202020204" pitchFamily="34" charset="0"/>
              </a:rPr>
              <a:t>[308]</a:t>
            </a:r>
            <a:r>
              <a:rPr lang="en-US" altLang="en-US" smtClean="0">
                <a:cs typeface="Arial" panose="020B0604020202020204" pitchFamily="34" charset="0"/>
              </a:rPr>
              <a:t>.</a:t>
            </a:r>
            <a:r>
              <a:rPr lang="en-US" altLang="en-US" b="1" smtClean="0">
                <a:cs typeface="Arial" panose="020B0604020202020204" pitchFamily="34" charset="0"/>
              </a:rPr>
              <a:t> </a:t>
            </a:r>
            <a:r>
              <a:rPr lang="en-US" altLang="en-US" smtClean="0">
                <a:cs typeface="Arial" panose="020B0604020202020204" pitchFamily="34" charset="0"/>
              </a:rPr>
              <a:t>The</a:t>
            </a:r>
            <a:r>
              <a:rPr lang="en-US" altLang="en-US" b="1" smtClean="0">
                <a:cs typeface="Arial" panose="020B0604020202020204" pitchFamily="34" charset="0"/>
              </a:rPr>
              <a:t> </a:t>
            </a:r>
            <a:r>
              <a:rPr lang="en-US" altLang="en-US" smtClean="0">
                <a:cs typeface="Arial" panose="020B0604020202020204" pitchFamily="34" charset="0"/>
              </a:rPr>
              <a:t>sequence names are listed on the left and the sequences are aligned to maximize the amino acid similarity in each column without opening too many sequence gaps. </a:t>
            </a:r>
          </a:p>
        </p:txBody>
      </p:sp>
    </p:spTree>
    <p:extLst>
      <p:ext uri="{BB962C8B-B14F-4D97-AF65-F5344CB8AC3E}">
        <p14:creationId xmlns:p14="http://schemas.microsoft.com/office/powerpoint/2010/main" val="377723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dirty="0" smtClean="0">
                <a:cs typeface="Arial" panose="020B0604020202020204" pitchFamily="34" charset="0"/>
              </a:rPr>
              <a:t>Figure 3.2. Structure determination using X-ray diffraction</a:t>
            </a:r>
            <a:r>
              <a:rPr lang="en-US" altLang="en-US" dirty="0" smtClean="0">
                <a:cs typeface="Arial" panose="020B0604020202020204" pitchFamily="34" charset="0"/>
              </a:rPr>
              <a:t>. (e) Illustration of the structural features of proteins visible at resolution values between 4 Å and 32 Å. The structure shown is that of </a:t>
            </a:r>
            <a:r>
              <a:rPr lang="en-US" altLang="en-US" dirty="0" err="1" smtClean="0">
                <a:cs typeface="Arial" panose="020B0604020202020204" pitchFamily="34" charset="0"/>
              </a:rPr>
              <a:t>GroEL</a:t>
            </a:r>
            <a:r>
              <a:rPr lang="en-US" altLang="en-US" dirty="0" smtClean="0">
                <a:cs typeface="Arial" panose="020B0604020202020204" pitchFamily="34" charset="0"/>
              </a:rPr>
              <a:t> (PDB entry 1j4z). The image is taken from </a:t>
            </a:r>
            <a:r>
              <a:rPr lang="en-US" altLang="en-US" baseline="30000" dirty="0" smtClean="0">
                <a:cs typeface="Arial" panose="020B0604020202020204" pitchFamily="34" charset="0"/>
              </a:rPr>
              <a:t>[19]</a:t>
            </a:r>
            <a:r>
              <a:rPr lang="en-US" altLang="en-US" dirty="0" smtClean="0">
                <a:cs typeface="Arial" panose="020B0604020202020204" pitchFamily="34" charset="0"/>
              </a:rPr>
              <a:t>. </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DE42EE8E-73DE-476B-A448-7B8BD18BEAEA}" type="slidenum">
              <a:rPr lang="en-US" altLang="en-US" sz="1200" smtClean="0"/>
              <a:pPr/>
              <a:t>11</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6378195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F9186FC8-3162-40C2-93A7-7C102D7C7C64}" type="slidenum">
              <a:rPr lang="en-US" altLang="en-US" smtClean="0">
                <a:ea typeface="Times New Roman (Hebrew)" panose="02020603050405020304" pitchFamily="18" charset="0"/>
                <a:cs typeface="Times New Roman (Hebrew)" panose="02020603050405020304" pitchFamily="18" charset="0"/>
              </a:rPr>
              <a:pPr algn="l">
                <a:spcBef>
                  <a:spcPct val="0"/>
                </a:spcBef>
              </a:pPr>
              <a:t>87</a:t>
            </a:fld>
            <a:endParaRPr lang="en-US" altLang="en-US" smtClean="0">
              <a:ea typeface="Times New Roman (Hebrew)" panose="02020603050405020304" pitchFamily="18" charset="0"/>
              <a:cs typeface="Times New Roman (Hebrew)" panose="02020603050405020304" pitchFamily="18"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cs typeface="Arial" panose="020B0604020202020204" pitchFamily="34" charset="0"/>
              </a:rPr>
              <a:t>The shortage of templates is especially severe in membrane proteins, which are hard to crystallize.</a:t>
            </a: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8521031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4D39D312-BEAB-454F-9710-508F2E4A8DE8}" type="slidenum">
              <a:rPr lang="en-US" altLang="en-US" smtClean="0">
                <a:ea typeface="Times New Roman (Hebrew)" panose="02020603050405020304" pitchFamily="18" charset="0"/>
                <a:cs typeface="Times New Roman (Hebrew)" panose="02020603050405020304" pitchFamily="18" charset="0"/>
              </a:rPr>
              <a:pPr algn="l">
                <a:spcBef>
                  <a:spcPct val="0"/>
                </a:spcBef>
              </a:pPr>
              <a:t>88</a:t>
            </a:fld>
            <a:endParaRPr lang="en-US" altLang="en-US" smtClean="0">
              <a:ea typeface="Times New Roman (Hebrew)" panose="02020603050405020304" pitchFamily="18" charset="0"/>
              <a:cs typeface="Times New Roman (Hebrew)" panose="02020603050405020304" pitchFamily="18"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2090190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97C41970-96B7-412D-8225-F1C8F4AF7A57}" type="slidenum">
              <a:rPr lang="en-US" altLang="en-US" smtClean="0">
                <a:ea typeface="Times New Roman (Hebrew)" panose="02020603050405020304" pitchFamily="18" charset="0"/>
                <a:cs typeface="Times New Roman (Hebrew)" panose="02020603050405020304" pitchFamily="18" charset="0"/>
              </a:rPr>
              <a:pPr algn="l">
                <a:spcBef>
                  <a:spcPct val="0"/>
                </a:spcBef>
              </a:pPr>
              <a:t>89</a:t>
            </a:fld>
            <a:endParaRPr lang="en-US" altLang="en-US" smtClean="0">
              <a:ea typeface="Times New Roman (Hebrew)" panose="02020603050405020304" pitchFamily="18" charset="0"/>
              <a:cs typeface="Times New Roman (Hebrew)" panose="02020603050405020304" pitchFamily="18"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7077812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C7590F48-0D6A-42D9-8A84-AB2DE2012D96}" type="slidenum">
              <a:rPr lang="en-US" altLang="en-US" smtClean="0">
                <a:ea typeface="Times New Roman (Hebrew)" panose="02020603050405020304" pitchFamily="18" charset="0"/>
                <a:cs typeface="Times New Roman (Hebrew)" panose="02020603050405020304" pitchFamily="18" charset="0"/>
              </a:rPr>
              <a:pPr algn="l">
                <a:spcBef>
                  <a:spcPct val="0"/>
                </a:spcBef>
              </a:pPr>
              <a:t>90</a:t>
            </a:fld>
            <a:endParaRPr lang="en-US" altLang="en-US" smtClean="0">
              <a:ea typeface="Times New Roman (Hebrew)" panose="02020603050405020304" pitchFamily="18" charset="0"/>
              <a:cs typeface="Times New Roman (Hebrew)" panose="02020603050405020304" pitchFamily="18"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10367569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478955D1-B27D-47EA-9E67-EA764E0B5828}" type="slidenum">
              <a:rPr lang="en-US" altLang="en-US" smtClean="0">
                <a:ea typeface="Times New Roman (Hebrew)" panose="02020603050405020304" pitchFamily="18" charset="0"/>
                <a:cs typeface="Times New Roman (Hebrew)" panose="02020603050405020304" pitchFamily="18" charset="0"/>
              </a:rPr>
              <a:pPr algn="l">
                <a:spcBef>
                  <a:spcPct val="0"/>
                </a:spcBef>
              </a:pPr>
              <a:t>91</a:t>
            </a:fld>
            <a:endParaRPr lang="en-US" altLang="en-US" smtClean="0">
              <a:ea typeface="Times New Roman (Hebrew)" panose="02020603050405020304" pitchFamily="18" charset="0"/>
              <a:cs typeface="Times New Roman (Hebrew)" panose="02020603050405020304" pitchFamily="18" charset="0"/>
            </a:endParaRPr>
          </a:p>
        </p:txBody>
      </p:sp>
      <p:sp>
        <p:nvSpPr>
          <p:cNvPr id="189443"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defRPr/>
            </a:pPr>
            <a:r>
              <a:rPr lang="en-US" altLang="en-US" dirty="0" smtClean="0">
                <a:cs typeface="Arial" panose="020B0604020202020204" pitchFamily="34" charset="0"/>
              </a:rPr>
              <a:t>I-TASSER uses threading to find templates, then cuts the best aligned fragments from the structures and re-assembles them using MC simulations and energy refinement.</a:t>
            </a:r>
          </a:p>
          <a:p>
            <a:pPr marL="171450" indent="-171450" algn="l" rtl="0" eaLnBrk="1" hangingPunct="1">
              <a:buFontTx/>
              <a:buChar char="•"/>
              <a:defRPr/>
            </a:pPr>
            <a:endParaRPr lang="en-US" altLang="en-US" dirty="0" smtClean="0">
              <a:cs typeface="Arial" panose="020B0604020202020204" pitchFamily="34" charset="0"/>
            </a:endParaRPr>
          </a:p>
          <a:p>
            <a:pPr algn="l" rtl="0" eaLnBrk="1" hangingPunct="1">
              <a:defRPr/>
            </a:pPr>
            <a:r>
              <a:rPr lang="en-US" b="1" dirty="0" smtClean="0"/>
              <a:t>Figure 3.12 The I-TASSER protocol for protein structure prediction</a:t>
            </a:r>
            <a:r>
              <a:rPr lang="en-US" dirty="0" smtClean="0"/>
              <a:t>. The figure is taken from </a:t>
            </a:r>
            <a:r>
              <a:rPr lang="en-US" baseline="30000" dirty="0" smtClean="0"/>
              <a:t>[361]</a:t>
            </a:r>
            <a:r>
              <a:rPr lang="en-US" dirty="0" smtClean="0"/>
              <a:t> and used under the terms of the Creative Commons Attribution License (http://creativecommons.org/licenses/by/2.0).</a:t>
            </a:r>
          </a:p>
          <a:p>
            <a:pPr algn="l" rtl="0" eaLnBrk="1" hangingPunct="1">
              <a:defRPr/>
            </a:pPr>
            <a:endParaRPr lang="en-US" altLang="en-US" dirty="0"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8707024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95463824-1E96-4036-931D-36CBA3ABEDBA}" type="slidenum">
              <a:rPr lang="en-US" altLang="en-US" smtClean="0">
                <a:ea typeface="Times New Roman (Hebrew)" panose="02020603050405020304" pitchFamily="18" charset="0"/>
                <a:cs typeface="Times New Roman (Hebrew)" panose="02020603050405020304" pitchFamily="18" charset="0"/>
              </a:rPr>
              <a:pPr algn="l">
                <a:spcBef>
                  <a:spcPct val="0"/>
                </a:spcBef>
              </a:pPr>
              <a:t>92</a:t>
            </a:fld>
            <a:endParaRPr lang="en-US" altLang="en-US" smtClean="0">
              <a:ea typeface="Times New Roman (Hebrew)" panose="02020603050405020304" pitchFamily="18" charset="0"/>
              <a:cs typeface="Times New Roman (Hebrew)" panose="02020603050405020304" pitchFamily="18"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cs typeface="Arial" panose="020B0604020202020204" pitchFamily="34" charset="0"/>
              </a:rPr>
              <a:t>Figure 3.14. Model building by guiding Rosetta’s comparative modeling using </a:t>
            </a:r>
            <a:r>
              <a:rPr lang="en-US" altLang="en-US" b="1" dirty="0" err="1" smtClean="0">
                <a:cs typeface="Arial" panose="020B0604020202020204" pitchFamily="34" charset="0"/>
              </a:rPr>
              <a:t>cryo</a:t>
            </a:r>
            <a:r>
              <a:rPr lang="en-US" altLang="en-US" b="1" dirty="0" smtClean="0">
                <a:cs typeface="Arial" panose="020B0604020202020204" pitchFamily="34" charset="0"/>
              </a:rPr>
              <a:t>-EM density maps.</a:t>
            </a:r>
            <a:r>
              <a:rPr lang="en-US" altLang="en-US" dirty="0" smtClean="0">
                <a:cs typeface="Arial" panose="020B0604020202020204" pitchFamily="34" charset="0"/>
              </a:rPr>
              <a:t> A threaded model is built from some alignment (blue), using cyclic coordinate descent to close gaps in the alignment (cyan). This model is then docked into the EM density map, and regions with poor local agreement with the density data are identified (red). The conformations in these regions are aggressively resampled, with each potential conformation scored with Rosetta's low-resolution energy function together with an agreement-to-density score. Finally, sidechain </a:t>
            </a:r>
            <a:r>
              <a:rPr lang="en-US" altLang="en-US" dirty="0" err="1" smtClean="0">
                <a:cs typeface="Arial" panose="020B0604020202020204" pitchFamily="34" charset="0"/>
              </a:rPr>
              <a:t>rotamers</a:t>
            </a:r>
            <a:r>
              <a:rPr lang="en-US" altLang="en-US" dirty="0" smtClean="0">
                <a:cs typeface="Arial" panose="020B0604020202020204" pitchFamily="34" charset="0"/>
              </a:rPr>
              <a:t> are optimized and all backbone and sidechain torsions are minimized using Rosetta's high-resolution potential, also augmented with this agreement-to-density score. These three steps are iterated over until the lowest-energy models converge, at each iteration enriching the population for those models with both favorable Rosetta energy as well as good fit to density.</a:t>
            </a: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41129284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EB556A5F-A6B1-44CB-ADF1-E340C9EACECB}" type="slidenum">
              <a:rPr lang="en-US" altLang="en-US" smtClean="0">
                <a:ea typeface="Times New Roman (Hebrew)" panose="02020603050405020304" pitchFamily="18" charset="0"/>
                <a:cs typeface="Times New Roman (Hebrew)" panose="02020603050405020304" pitchFamily="18" charset="0"/>
              </a:rPr>
              <a:pPr algn="l">
                <a:spcBef>
                  <a:spcPct val="0"/>
                </a:spcBef>
              </a:pPr>
              <a:t>93</a:t>
            </a:fld>
            <a:endParaRPr lang="en-US" altLang="en-US" smtClean="0">
              <a:ea typeface="Times New Roman (Hebrew)" panose="02020603050405020304" pitchFamily="18" charset="0"/>
              <a:cs typeface="Times New Roman (Hebrew)" panose="02020603050405020304" pitchFamily="18"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8372508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EB556A5F-A6B1-44CB-ADF1-E340C9EACECB}" type="slidenum">
              <a:rPr lang="en-US" altLang="en-US" smtClean="0">
                <a:ea typeface="Times New Roman (Hebrew)" panose="02020603050405020304" pitchFamily="18" charset="0"/>
                <a:cs typeface="Times New Roman (Hebrew)" panose="02020603050405020304" pitchFamily="18" charset="0"/>
              </a:rPr>
              <a:pPr algn="l">
                <a:spcBef>
                  <a:spcPct val="0"/>
                </a:spcBef>
              </a:pPr>
              <a:t>94</a:t>
            </a:fld>
            <a:endParaRPr lang="en-US" altLang="en-US" smtClean="0">
              <a:ea typeface="Times New Roman (Hebrew)" panose="02020603050405020304" pitchFamily="18" charset="0"/>
              <a:cs typeface="Times New Roman (Hebrew)" panose="02020603050405020304" pitchFamily="18"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Arial" charset="0"/>
              </a:rPr>
              <a:t>Figure 3.3.1. Structure prediction based on identification of correlated mutations. </a:t>
            </a:r>
            <a:r>
              <a:rPr lang="en-US" sz="1200" kern="1200" dirty="0" smtClean="0">
                <a:solidFill>
                  <a:schemeClr val="tx1"/>
                </a:solidFill>
                <a:effectLst/>
                <a:latin typeface="Times New Roman" pitchFamily="18" charset="0"/>
                <a:ea typeface="+mn-ea"/>
                <a:cs typeface="Arial" charset="0"/>
              </a:rPr>
              <a:t>The process is based on the inference of contacts between nearby residues in the native structure of a protein from correlated mutations in its sequence. (a) The prediction process, demonstrated for clarity on two positions forming a single 3D contact. </a:t>
            </a:r>
            <a:r>
              <a:rPr lang="en-US" sz="1200" u="sng" kern="1200" dirty="0" smtClean="0">
                <a:solidFill>
                  <a:schemeClr val="tx1"/>
                </a:solidFill>
                <a:effectLst/>
                <a:latin typeface="Times New Roman" pitchFamily="18" charset="0"/>
                <a:ea typeface="+mn-ea"/>
                <a:cs typeface="Arial" charset="0"/>
              </a:rPr>
              <a:t>Left</a:t>
            </a:r>
            <a:r>
              <a:rPr lang="en-US" sz="1200" kern="1200" dirty="0" smtClean="0">
                <a:solidFill>
                  <a:schemeClr val="tx1"/>
                </a:solidFill>
                <a:effectLst/>
                <a:latin typeface="Times New Roman" pitchFamily="18" charset="0"/>
                <a:ea typeface="+mn-ea"/>
                <a:cs typeface="Arial" charset="0"/>
              </a:rPr>
              <a:t>: Multiple sequence alignment of the target protein with the sequences of other family members, all of which have the same fold. The two correlated positions are marked. </a:t>
            </a:r>
            <a:r>
              <a:rPr lang="en-US" sz="1200" u="sng" kern="1200" dirty="0" smtClean="0">
                <a:solidFill>
                  <a:schemeClr val="tx1"/>
                </a:solidFill>
                <a:effectLst/>
                <a:latin typeface="Times New Roman" pitchFamily="18" charset="0"/>
                <a:ea typeface="+mn-ea"/>
                <a:cs typeface="Arial" charset="0"/>
              </a:rPr>
              <a:t>Right</a:t>
            </a:r>
            <a:r>
              <a:rPr lang="en-US" sz="1200" kern="1200" dirty="0" smtClean="0">
                <a:solidFill>
                  <a:schemeClr val="tx1"/>
                </a:solidFill>
                <a:effectLst/>
                <a:latin typeface="Times New Roman" pitchFamily="18" charset="0"/>
                <a:ea typeface="+mn-ea"/>
                <a:cs typeface="Arial" charset="0"/>
              </a:rPr>
              <a:t>: A schematic representation of the 3D structure of the folded protein, showing the proximity of the two correlated positions.</a:t>
            </a:r>
            <a:endParaRPr lang="en-US" altLang="en-US" dirty="0"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8044315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EB556A5F-A6B1-44CB-ADF1-E340C9EACECB}" type="slidenum">
              <a:rPr lang="en-US" altLang="en-US" smtClean="0">
                <a:ea typeface="Times New Roman (Hebrew)" panose="02020603050405020304" pitchFamily="18" charset="0"/>
                <a:cs typeface="Times New Roman (Hebrew)" panose="02020603050405020304" pitchFamily="18" charset="0"/>
              </a:rPr>
              <a:pPr algn="l">
                <a:spcBef>
                  <a:spcPct val="0"/>
                </a:spcBef>
              </a:pPr>
              <a:t>95</a:t>
            </a:fld>
            <a:endParaRPr lang="en-US" altLang="en-US" smtClean="0">
              <a:ea typeface="Times New Roman (Hebrew)" panose="02020603050405020304" pitchFamily="18" charset="0"/>
              <a:cs typeface="Times New Roman (Hebrew)" panose="02020603050405020304" pitchFamily="18"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Arial" charset="0"/>
              </a:rPr>
              <a:t>Figure 3.3.1. Structure prediction based on identification of correlated mutations. </a:t>
            </a:r>
            <a:r>
              <a:rPr lang="en-US" sz="1200" kern="1200" dirty="0" smtClean="0">
                <a:solidFill>
                  <a:schemeClr val="tx1"/>
                </a:solidFill>
                <a:effectLst/>
                <a:latin typeface="Times New Roman" pitchFamily="18" charset="0"/>
                <a:ea typeface="+mn-ea"/>
                <a:cs typeface="Arial" charset="0"/>
              </a:rPr>
              <a:t>(b) A contact map of top-ranked evolutionary inferred couplings (EICs) (red) overlaid on contacts from a crystal structure of human β</a:t>
            </a:r>
            <a:r>
              <a:rPr lang="en-US" sz="1200" kern="1200" baseline="-25000" dirty="0" smtClean="0">
                <a:solidFill>
                  <a:schemeClr val="tx1"/>
                </a:solidFill>
                <a:effectLst/>
                <a:latin typeface="Times New Roman" pitchFamily="18" charset="0"/>
                <a:ea typeface="+mn-ea"/>
                <a:cs typeface="Arial" charset="0"/>
              </a:rPr>
              <a:t>2</a:t>
            </a:r>
            <a:r>
              <a:rPr lang="en-US" sz="1200" kern="1200" dirty="0" smtClean="0">
                <a:solidFill>
                  <a:schemeClr val="tx1"/>
                </a:solidFill>
                <a:effectLst/>
                <a:latin typeface="Times New Roman" pitchFamily="18" charset="0"/>
                <a:ea typeface="+mn-ea"/>
                <a:cs typeface="Arial" charset="0"/>
              </a:rPr>
              <a:t>-adrenergic receptor (grey). The top 350 evolutionary couplings are shown, covering nearly the entire length of the protein. EICs between residues that are less than 5 Å away from each other are omitted; hence, there are no red marks along the long diagonal. The dark and light green bars on the axes show the locations of experimentally-determined and predicted α-helices in the sequence, respectively; these are easily inferred from the high density of EICs along the short diagonals. The light blue areas correspond to a large flexible loop missing from the crystal structure. The image was adapted from the </a:t>
            </a:r>
            <a:r>
              <a:rPr lang="en-US" sz="1200" kern="1200" dirty="0" err="1" smtClean="0">
                <a:solidFill>
                  <a:schemeClr val="tx1"/>
                </a:solidFill>
                <a:effectLst/>
                <a:latin typeface="Times New Roman" pitchFamily="18" charset="0"/>
                <a:ea typeface="+mn-ea"/>
                <a:cs typeface="Arial" charset="0"/>
              </a:rPr>
              <a:t>Evfold</a:t>
            </a:r>
            <a:r>
              <a:rPr lang="en-US" sz="1200" kern="1200" dirty="0" smtClean="0">
                <a:solidFill>
                  <a:schemeClr val="tx1"/>
                </a:solidFill>
                <a:effectLst/>
                <a:latin typeface="Times New Roman" pitchFamily="18" charset="0"/>
                <a:ea typeface="+mn-ea"/>
                <a:cs typeface="Arial" charset="0"/>
              </a:rPr>
              <a:t> </a:t>
            </a:r>
            <a:r>
              <a:rPr lang="en-US" sz="1200" kern="1200" baseline="30000" dirty="0" smtClean="0">
                <a:solidFill>
                  <a:schemeClr val="tx1"/>
                </a:solidFill>
                <a:effectLst/>
                <a:latin typeface="Times New Roman" pitchFamily="18" charset="0"/>
                <a:ea typeface="+mn-ea"/>
                <a:cs typeface="Arial" charset="0"/>
              </a:rPr>
              <a:t>[374]</a:t>
            </a:r>
            <a:r>
              <a:rPr lang="en-US" sz="1200" kern="1200" dirty="0" smtClean="0">
                <a:solidFill>
                  <a:schemeClr val="tx1"/>
                </a:solidFill>
                <a:effectLst/>
                <a:latin typeface="Times New Roman" pitchFamily="18" charset="0"/>
                <a:ea typeface="+mn-ea"/>
                <a:cs typeface="Arial" charset="0"/>
              </a:rPr>
              <a:t> website  by Yana </a:t>
            </a:r>
            <a:r>
              <a:rPr lang="en-US" sz="1200" kern="1200" dirty="0" err="1" smtClean="0">
                <a:solidFill>
                  <a:schemeClr val="tx1"/>
                </a:solidFill>
                <a:effectLst/>
                <a:latin typeface="Times New Roman" pitchFamily="18" charset="0"/>
                <a:ea typeface="+mn-ea"/>
                <a:cs typeface="Arial" charset="0"/>
              </a:rPr>
              <a:t>Gofman</a:t>
            </a:r>
            <a:r>
              <a:rPr lang="en-US" sz="1200" kern="1200" dirty="0" smtClean="0">
                <a:solidFill>
                  <a:schemeClr val="tx1"/>
                </a:solidFill>
                <a:effectLst/>
                <a:latin typeface="Times New Roman" pitchFamily="18" charset="0"/>
                <a:ea typeface="+mn-ea"/>
                <a:cs typeface="Arial" charset="0"/>
              </a:rPr>
              <a:t>. </a:t>
            </a:r>
            <a:endParaRPr lang="en-US" altLang="en-US" dirty="0"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35304055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r" rtl="1">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r" rtl="1">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r" rtl="1">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r" rtl="1">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l">
              <a:spcBef>
                <a:spcPct val="0"/>
              </a:spcBef>
            </a:pPr>
            <a:fld id="{EB556A5F-A6B1-44CB-ADF1-E340C9EACECB}" type="slidenum">
              <a:rPr lang="en-US" altLang="en-US" smtClean="0">
                <a:ea typeface="Times New Roman (Hebrew)" panose="02020603050405020304" pitchFamily="18" charset="0"/>
                <a:cs typeface="Times New Roman (Hebrew)" panose="02020603050405020304" pitchFamily="18" charset="0"/>
              </a:rPr>
              <a:pPr algn="l">
                <a:spcBef>
                  <a:spcPct val="0"/>
                </a:spcBef>
              </a:pPr>
              <a:t>96</a:t>
            </a:fld>
            <a:endParaRPr lang="en-US" altLang="en-US" smtClean="0">
              <a:ea typeface="Times New Roman (Hebrew)" panose="02020603050405020304" pitchFamily="18" charset="0"/>
              <a:cs typeface="Times New Roman (Hebrew)" panose="02020603050405020304" pitchFamily="18"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cs typeface="Arial" panose="020B0604020202020204" pitchFamily="34" charset="0"/>
            </a:endParaRPr>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629543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r>
              <a:rPr lang="en-US" dirty="0" smtClean="0"/>
              <a:t>Resolutions of 1.2, 1.0 and 0.8 Å allow determining the location of some, most, and all </a:t>
            </a:r>
            <a:r>
              <a:rPr lang="en-US" b="1" dirty="0" smtClean="0"/>
              <a:t>hydrogen atoms</a:t>
            </a:r>
            <a:r>
              <a:rPr lang="en-US" dirty="0" smtClean="0"/>
              <a:t>, respectively. </a:t>
            </a:r>
            <a:r>
              <a:rPr lang="en-US" altLang="en-US" dirty="0" smtClean="0">
                <a:cs typeface="Arial" panose="020B0604020202020204" pitchFamily="34" charset="0"/>
              </a:rPr>
              <a:t>Only ~10% of the protein structures known today have resolutions allowing to know the location of hydrogen atoms, and therefore </a:t>
            </a:r>
            <a:r>
              <a:rPr lang="en-US" altLang="en-US" b="1" dirty="0" smtClean="0">
                <a:cs typeface="Arial" panose="020B0604020202020204" pitchFamily="34" charset="0"/>
              </a:rPr>
              <a:t>protonation states</a:t>
            </a:r>
            <a:r>
              <a:rPr lang="en-US" altLang="en-US" dirty="0" smtClean="0">
                <a:cs typeface="Arial" panose="020B0604020202020204" pitchFamily="34" charset="0"/>
              </a:rPr>
              <a:t>. For all the other structures, scientists use </a:t>
            </a:r>
            <a:r>
              <a:rPr lang="en-US" altLang="en-US" b="1" dirty="0" smtClean="0">
                <a:cs typeface="Arial" panose="020B0604020202020204" pitchFamily="34" charset="0"/>
              </a:rPr>
              <a:t>energy-based or statistical calculations </a:t>
            </a:r>
            <a:r>
              <a:rPr lang="en-US" altLang="en-US" dirty="0" smtClean="0">
                <a:cs typeface="Arial" panose="020B0604020202020204" pitchFamily="34" charset="0"/>
              </a:rPr>
              <a:t>to predict the protonation states of </a:t>
            </a:r>
            <a:r>
              <a:rPr lang="en-US" altLang="en-US" dirty="0" err="1" smtClean="0">
                <a:cs typeface="Arial" panose="020B0604020202020204" pitchFamily="34" charset="0"/>
              </a:rPr>
              <a:t>ionizable</a:t>
            </a:r>
            <a:r>
              <a:rPr lang="en-US" altLang="en-US" dirty="0" smtClean="0">
                <a:cs typeface="Arial" panose="020B0604020202020204" pitchFamily="34" charset="0"/>
              </a:rPr>
              <a:t> atoms.</a:t>
            </a:r>
          </a:p>
          <a:p>
            <a:pPr marL="171450" indent="-171450" algn="l" rtl="0">
              <a:buFont typeface="Arial" panose="020B0604020202020204" pitchFamily="34" charset="0"/>
              <a:buChar char="•"/>
              <a:defRPr/>
            </a:pPr>
            <a:endParaRPr lang="en-US" altLang="en-US" dirty="0" smtClean="0">
              <a:cs typeface="Arial" panose="020B0604020202020204" pitchFamily="34" charset="0"/>
            </a:endParaRPr>
          </a:p>
          <a:p>
            <a:pPr marL="171450" indent="-171450" algn="l" rtl="0">
              <a:buFont typeface="Arial" panose="020B0604020202020204" pitchFamily="34" charset="0"/>
              <a:buChar char="•"/>
              <a:defRPr/>
            </a:pPr>
            <a:r>
              <a:rPr lang="en-US" dirty="0" smtClean="0"/>
              <a:t>Resolution of 0.8 Å or better also allows determining the distribution of electrons around atoms, i.e. </a:t>
            </a:r>
            <a:r>
              <a:rPr lang="en-US" b="1" dirty="0" smtClean="0"/>
              <a:t>bond valence </a:t>
            </a:r>
            <a:r>
              <a:rPr lang="en-US" dirty="0" smtClean="0"/>
              <a:t>and </a:t>
            </a:r>
            <a:r>
              <a:rPr lang="en-US" b="1" dirty="0" smtClean="0"/>
              <a:t>chemical reactivity</a:t>
            </a:r>
            <a:r>
              <a:rPr lang="en-US" dirty="0" smtClean="0"/>
              <a:t>.</a:t>
            </a:r>
            <a:endParaRPr lang="en-US" altLang="en-US" dirty="0" smtClean="0">
              <a:cs typeface="Arial" panose="020B0604020202020204" pitchFamily="34" charset="0"/>
            </a:endParaRPr>
          </a:p>
          <a:p>
            <a:pPr marL="171450" indent="-171450" algn="l" rtl="0">
              <a:buFont typeface="Arial" panose="020B0604020202020204" pitchFamily="34" charset="0"/>
              <a:buChar char="•"/>
              <a:defRPr/>
            </a:pPr>
            <a:endParaRPr lang="en-US" altLang="en-US" dirty="0" smtClean="0">
              <a:cs typeface="Arial" panose="020B0604020202020204" pitchFamily="34" charset="0"/>
            </a:endParaRPr>
          </a:p>
          <a:p>
            <a:pPr algn="l" rtl="0">
              <a:defRPr/>
            </a:pPr>
            <a:r>
              <a:rPr lang="en-US" altLang="en-US" b="1" dirty="0" smtClean="0">
                <a:cs typeface="Arial" panose="020B0604020202020204" pitchFamily="34" charset="0"/>
              </a:rPr>
              <a:t>Table 3.1 Protein structural features revealed at different resolutions. </a:t>
            </a:r>
            <a:r>
              <a:rPr lang="en-US" altLang="en-US" dirty="0" smtClean="0">
                <a:cs typeface="Arial" panose="020B0604020202020204" pitchFamily="34" charset="0"/>
              </a:rPr>
              <a:t>*hydrogen atom visibility allows determining the protonation state of </a:t>
            </a:r>
            <a:r>
              <a:rPr lang="en-US" altLang="en-US" dirty="0" err="1" smtClean="0">
                <a:cs typeface="Arial" panose="020B0604020202020204" pitchFamily="34" charset="0"/>
              </a:rPr>
              <a:t>ionizable</a:t>
            </a:r>
            <a:r>
              <a:rPr lang="en-US" altLang="en-US" dirty="0" smtClean="0">
                <a:cs typeface="Arial" panose="020B0604020202020204" pitchFamily="34" charset="0"/>
              </a:rPr>
              <a:t> residues, as well as the orientation of water molecules around (or inside) the protein.</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3D2DA5F8-8463-4046-B484-E82CE3F12F32}" type="slidenum">
              <a:rPr lang="en-US" altLang="en-US" sz="1200" smtClean="0"/>
              <a:pPr/>
              <a:t>12</a:t>
            </a:fld>
            <a:endParaRPr lang="en-US" altLang="en-US" sz="1200" smtClean="0"/>
          </a:p>
        </p:txBody>
      </p:sp>
      <p:sp>
        <p:nvSpPr>
          <p:cNvPr id="2" name="Header Placeholder 1"/>
          <p:cNvSpPr>
            <a:spLocks noGrp="1"/>
          </p:cNvSpPr>
          <p:nvPr>
            <p:ph type="hdr" sz="quarter"/>
          </p:nvPr>
        </p:nvSpPr>
        <p:spPr/>
        <p:txBody>
          <a:bodyPr/>
          <a:lstStyle/>
          <a:p>
            <a:pPr>
              <a:defRPr/>
            </a:pPr>
            <a:r>
              <a:rPr lang="en-US"/>
              <a:t>Kessel &amp; Ben-Tal's Introcution to Proteins</a:t>
            </a:r>
          </a:p>
        </p:txBody>
      </p:sp>
    </p:spTree>
    <p:extLst>
      <p:ext uri="{BB962C8B-B14F-4D97-AF65-F5344CB8AC3E}">
        <p14:creationId xmlns:p14="http://schemas.microsoft.com/office/powerpoint/2010/main" val="2216181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C42FE-5C55-4AD9-9C2F-63A89FA8C61D}" type="slidenum">
              <a:rPr lang="en-US" altLang="en-US"/>
              <a:pPr>
                <a:defRPr/>
              </a:pPr>
              <a:t>‹#›</a:t>
            </a:fld>
            <a:endParaRPr lang="en-US" altLang="en-US"/>
          </a:p>
        </p:txBody>
      </p:sp>
    </p:spTree>
    <p:extLst>
      <p:ext uri="{BB962C8B-B14F-4D97-AF65-F5344CB8AC3E}">
        <p14:creationId xmlns:p14="http://schemas.microsoft.com/office/powerpoint/2010/main" val="3754513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10C84B-3E03-4510-BDAC-6B6F251D1584}" type="slidenum">
              <a:rPr lang="en-US" altLang="en-US"/>
              <a:pPr>
                <a:defRPr/>
              </a:pPr>
              <a:t>‹#›</a:t>
            </a:fld>
            <a:endParaRPr lang="en-US" altLang="en-US"/>
          </a:p>
        </p:txBody>
      </p:sp>
    </p:spTree>
    <p:extLst>
      <p:ext uri="{BB962C8B-B14F-4D97-AF65-F5344CB8AC3E}">
        <p14:creationId xmlns:p14="http://schemas.microsoft.com/office/powerpoint/2010/main" val="795395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9EB940-8B87-4024-B9AA-217F762B7BC6}" type="slidenum">
              <a:rPr lang="en-US" altLang="en-US"/>
              <a:pPr>
                <a:defRPr/>
              </a:pPr>
              <a:t>‹#›</a:t>
            </a:fld>
            <a:endParaRPr lang="en-US" altLang="en-US"/>
          </a:p>
        </p:txBody>
      </p:sp>
    </p:spTree>
    <p:extLst>
      <p:ext uri="{BB962C8B-B14F-4D97-AF65-F5344CB8AC3E}">
        <p14:creationId xmlns:p14="http://schemas.microsoft.com/office/powerpoint/2010/main" val="3449245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AB20E9B-4196-4178-8C92-0BAD17A3D942}" type="slidenum">
              <a:rPr lang="en-US" altLang="en-US"/>
              <a:pPr>
                <a:defRPr/>
              </a:pPr>
              <a:t>‹#›</a:t>
            </a:fld>
            <a:endParaRPr lang="en-US" altLang="en-US"/>
          </a:p>
        </p:txBody>
      </p:sp>
    </p:spTree>
    <p:extLst>
      <p:ext uri="{BB962C8B-B14F-4D97-AF65-F5344CB8AC3E}">
        <p14:creationId xmlns:p14="http://schemas.microsoft.com/office/powerpoint/2010/main" val="4172588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5E45D4F-4838-480B-BC0F-F60FEB1F4E37}" type="slidenum">
              <a:rPr lang="en-US" altLang="en-US"/>
              <a:pPr>
                <a:defRPr/>
              </a:pPr>
              <a:t>‹#›</a:t>
            </a:fld>
            <a:endParaRPr lang="en-US" altLang="en-US"/>
          </a:p>
        </p:txBody>
      </p:sp>
    </p:spTree>
    <p:extLst>
      <p:ext uri="{BB962C8B-B14F-4D97-AF65-F5344CB8AC3E}">
        <p14:creationId xmlns:p14="http://schemas.microsoft.com/office/powerpoint/2010/main" val="2426723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C85B767-5178-4470-A8D3-BD8A69B88A86}" type="slidenum">
              <a:rPr lang="en-US" altLang="en-US"/>
              <a:pPr>
                <a:defRPr/>
              </a:pPr>
              <a:t>‹#›</a:t>
            </a:fld>
            <a:endParaRPr lang="en-US" altLang="en-US"/>
          </a:p>
        </p:txBody>
      </p:sp>
    </p:spTree>
    <p:extLst>
      <p:ext uri="{BB962C8B-B14F-4D97-AF65-F5344CB8AC3E}">
        <p14:creationId xmlns:p14="http://schemas.microsoft.com/office/powerpoint/2010/main" val="3387105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21E3D80-13FC-46B9-9232-F1893AA0A0E1}" type="slidenum">
              <a:rPr lang="en-US" altLang="en-US"/>
              <a:pPr>
                <a:defRPr/>
              </a:pPr>
              <a:t>‹#›</a:t>
            </a:fld>
            <a:endParaRPr lang="en-US" altLang="en-US"/>
          </a:p>
        </p:txBody>
      </p:sp>
    </p:spTree>
    <p:extLst>
      <p:ext uri="{BB962C8B-B14F-4D97-AF65-F5344CB8AC3E}">
        <p14:creationId xmlns:p14="http://schemas.microsoft.com/office/powerpoint/2010/main" val="610823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7322E10-CB14-45F3-89FA-38197A1BDD44}" type="slidenum">
              <a:rPr lang="en-US" altLang="en-US"/>
              <a:pPr>
                <a:defRPr/>
              </a:pPr>
              <a:t>‹#›</a:t>
            </a:fld>
            <a:endParaRPr lang="en-US" altLang="en-US"/>
          </a:p>
        </p:txBody>
      </p:sp>
    </p:spTree>
    <p:extLst>
      <p:ext uri="{BB962C8B-B14F-4D97-AF65-F5344CB8AC3E}">
        <p14:creationId xmlns:p14="http://schemas.microsoft.com/office/powerpoint/2010/main" val="3240905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50494AB7-92F5-471A-ABF0-1765DF8AAD71}" type="slidenum">
              <a:rPr lang="en-US" altLang="en-US"/>
              <a:pPr>
                <a:defRPr/>
              </a:pPr>
              <a:t>‹#›</a:t>
            </a:fld>
            <a:endParaRPr lang="en-US" altLang="en-US"/>
          </a:p>
        </p:txBody>
      </p:sp>
    </p:spTree>
    <p:extLst>
      <p:ext uri="{BB962C8B-B14F-4D97-AF65-F5344CB8AC3E}">
        <p14:creationId xmlns:p14="http://schemas.microsoft.com/office/powerpoint/2010/main" val="31089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F7CB504B-FCD4-4EFF-B0DD-3B76A7D6E72D}" type="slidenum">
              <a:rPr lang="en-US" altLang="en-US"/>
              <a:pPr>
                <a:defRPr/>
              </a:pPr>
              <a:t>‹#›</a:t>
            </a:fld>
            <a:endParaRPr lang="en-US" altLang="en-US"/>
          </a:p>
        </p:txBody>
      </p:sp>
    </p:spTree>
    <p:extLst>
      <p:ext uri="{BB962C8B-B14F-4D97-AF65-F5344CB8AC3E}">
        <p14:creationId xmlns:p14="http://schemas.microsoft.com/office/powerpoint/2010/main" val="3807440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F51B838-5464-48C9-9348-16003C07276C}" type="slidenum">
              <a:rPr lang="en-US" altLang="en-US"/>
              <a:pPr>
                <a:defRPr/>
              </a:pPr>
              <a:t>‹#›</a:t>
            </a:fld>
            <a:endParaRPr lang="en-US" altLang="en-US"/>
          </a:p>
        </p:txBody>
      </p:sp>
    </p:spTree>
    <p:extLst>
      <p:ext uri="{BB962C8B-B14F-4D97-AF65-F5344CB8AC3E}">
        <p14:creationId xmlns:p14="http://schemas.microsoft.com/office/powerpoint/2010/main" val="2735315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D2A9BC-CA26-4D14-8934-BB081B66FB4A}" type="slidenum">
              <a:rPr lang="en-US" altLang="en-US"/>
              <a:pPr>
                <a:defRPr/>
              </a:pPr>
              <a:t>‹#›</a:t>
            </a:fld>
            <a:endParaRPr lang="en-US" altLang="en-US"/>
          </a:p>
        </p:txBody>
      </p:sp>
    </p:spTree>
    <p:extLst>
      <p:ext uri="{BB962C8B-B14F-4D97-AF65-F5344CB8AC3E}">
        <p14:creationId xmlns:p14="http://schemas.microsoft.com/office/powerpoint/2010/main" val="3881712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CB7EB39-1EBF-41A9-ADCF-4B48A7566A36}" type="slidenum">
              <a:rPr lang="en-US" altLang="en-US"/>
              <a:pPr>
                <a:defRPr/>
              </a:pPr>
              <a:t>‹#›</a:t>
            </a:fld>
            <a:endParaRPr lang="en-US" altLang="en-US"/>
          </a:p>
        </p:txBody>
      </p:sp>
    </p:spTree>
    <p:extLst>
      <p:ext uri="{BB962C8B-B14F-4D97-AF65-F5344CB8AC3E}">
        <p14:creationId xmlns:p14="http://schemas.microsoft.com/office/powerpoint/2010/main" val="808141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092647D-F2CB-47E9-85CB-39FE5CE1B4A5}" type="slidenum">
              <a:rPr lang="en-US" altLang="en-US"/>
              <a:pPr>
                <a:defRPr/>
              </a:pPr>
              <a:t>‹#›</a:t>
            </a:fld>
            <a:endParaRPr lang="en-US" altLang="en-US"/>
          </a:p>
        </p:txBody>
      </p:sp>
    </p:spTree>
    <p:extLst>
      <p:ext uri="{BB962C8B-B14F-4D97-AF65-F5344CB8AC3E}">
        <p14:creationId xmlns:p14="http://schemas.microsoft.com/office/powerpoint/2010/main" val="418056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5658E2D-AFCE-4A12-AFD9-2B66928912FD}" type="slidenum">
              <a:rPr lang="en-US" altLang="en-US"/>
              <a:pPr>
                <a:defRPr/>
              </a:pPr>
              <a:t>‹#›</a:t>
            </a:fld>
            <a:endParaRPr lang="en-US" altLang="en-US"/>
          </a:p>
        </p:txBody>
      </p:sp>
    </p:spTree>
    <p:extLst>
      <p:ext uri="{BB962C8B-B14F-4D97-AF65-F5344CB8AC3E}">
        <p14:creationId xmlns:p14="http://schemas.microsoft.com/office/powerpoint/2010/main" val="4087074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5F058EB-2FCD-4FD2-A869-23014B73F620}" type="slidenum">
              <a:rPr lang="en-US" altLang="en-US"/>
              <a:pPr>
                <a:defRPr/>
              </a:pPr>
              <a:t>‹#›</a:t>
            </a:fld>
            <a:endParaRPr lang="en-US" altLang="en-US"/>
          </a:p>
        </p:txBody>
      </p:sp>
    </p:spTree>
    <p:extLst>
      <p:ext uri="{BB962C8B-B14F-4D97-AF65-F5344CB8AC3E}">
        <p14:creationId xmlns:p14="http://schemas.microsoft.com/office/powerpoint/2010/main" val="1507731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A9F8A5C-5170-4D56-AD23-30D01E550071}" type="slidenum">
              <a:rPr lang="en-US" altLang="en-US"/>
              <a:pPr>
                <a:defRPr/>
              </a:pPr>
              <a:t>‹#›</a:t>
            </a:fld>
            <a:endParaRPr lang="en-US" altLang="en-US"/>
          </a:p>
        </p:txBody>
      </p:sp>
    </p:spTree>
    <p:extLst>
      <p:ext uri="{BB962C8B-B14F-4D97-AF65-F5344CB8AC3E}">
        <p14:creationId xmlns:p14="http://schemas.microsoft.com/office/powerpoint/2010/main" val="315618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E93F29A-4B71-4095-8210-71261FD02C3D}" type="slidenum">
              <a:rPr lang="en-US" altLang="en-US"/>
              <a:pPr>
                <a:defRPr/>
              </a:pPr>
              <a:t>‹#›</a:t>
            </a:fld>
            <a:endParaRPr lang="en-US" altLang="en-US"/>
          </a:p>
        </p:txBody>
      </p:sp>
    </p:spTree>
    <p:extLst>
      <p:ext uri="{BB962C8B-B14F-4D97-AF65-F5344CB8AC3E}">
        <p14:creationId xmlns:p14="http://schemas.microsoft.com/office/powerpoint/2010/main" val="951408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D95ABE7-C314-4E18-A7FC-72BDC2A70EE0}" type="slidenum">
              <a:rPr lang="en-US" altLang="en-US"/>
              <a:pPr>
                <a:defRPr/>
              </a:pPr>
              <a:t>‹#›</a:t>
            </a:fld>
            <a:endParaRPr lang="en-US" altLang="en-US"/>
          </a:p>
        </p:txBody>
      </p:sp>
    </p:spTree>
    <p:extLst>
      <p:ext uri="{BB962C8B-B14F-4D97-AF65-F5344CB8AC3E}">
        <p14:creationId xmlns:p14="http://schemas.microsoft.com/office/powerpoint/2010/main" val="1745919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C6761C84-5AA4-49F6-B1C8-69990E220FB2}" type="slidenum">
              <a:rPr lang="en-US" altLang="en-US"/>
              <a:pPr>
                <a:defRPr/>
              </a:pPr>
              <a:t>‹#›</a:t>
            </a:fld>
            <a:endParaRPr lang="en-US" altLang="en-US"/>
          </a:p>
        </p:txBody>
      </p:sp>
    </p:spTree>
    <p:extLst>
      <p:ext uri="{BB962C8B-B14F-4D97-AF65-F5344CB8AC3E}">
        <p14:creationId xmlns:p14="http://schemas.microsoft.com/office/powerpoint/2010/main" val="3630037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1DA4ED7-5F9D-42EE-A6BB-8E735D11F2AB}" type="slidenum">
              <a:rPr lang="en-US" altLang="en-US"/>
              <a:pPr>
                <a:defRPr/>
              </a:pPr>
              <a:t>‹#›</a:t>
            </a:fld>
            <a:endParaRPr lang="en-US" altLang="en-US"/>
          </a:p>
        </p:txBody>
      </p:sp>
    </p:spTree>
    <p:extLst>
      <p:ext uri="{BB962C8B-B14F-4D97-AF65-F5344CB8AC3E}">
        <p14:creationId xmlns:p14="http://schemas.microsoft.com/office/powerpoint/2010/main" val="736454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A57C253-CABA-4613-85BB-AF7B8B02F062}" type="slidenum">
              <a:rPr lang="en-US" altLang="en-US"/>
              <a:pPr>
                <a:defRPr/>
              </a:pPr>
              <a:t>‹#›</a:t>
            </a:fld>
            <a:endParaRPr lang="en-US" altLang="en-US"/>
          </a:p>
        </p:txBody>
      </p:sp>
    </p:spTree>
    <p:extLst>
      <p:ext uri="{BB962C8B-B14F-4D97-AF65-F5344CB8AC3E}">
        <p14:creationId xmlns:p14="http://schemas.microsoft.com/office/powerpoint/2010/main" val="35812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5A6FEA-EE23-44BC-A6AB-5DB31B87B62B}" type="slidenum">
              <a:rPr lang="en-US" altLang="en-US"/>
              <a:pPr>
                <a:defRPr/>
              </a:pPr>
              <a:t>‹#›</a:t>
            </a:fld>
            <a:endParaRPr lang="en-US" altLang="en-US"/>
          </a:p>
        </p:txBody>
      </p:sp>
    </p:spTree>
    <p:extLst>
      <p:ext uri="{BB962C8B-B14F-4D97-AF65-F5344CB8AC3E}">
        <p14:creationId xmlns:p14="http://schemas.microsoft.com/office/powerpoint/2010/main" val="158283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8F2D6CF-4240-49B9-8A81-162800EC0551}" type="slidenum">
              <a:rPr lang="en-US" altLang="en-US"/>
              <a:pPr>
                <a:defRPr/>
              </a:pPr>
              <a:t>‹#›</a:t>
            </a:fld>
            <a:endParaRPr lang="en-US" altLang="en-US"/>
          </a:p>
        </p:txBody>
      </p:sp>
    </p:spTree>
    <p:extLst>
      <p:ext uri="{BB962C8B-B14F-4D97-AF65-F5344CB8AC3E}">
        <p14:creationId xmlns:p14="http://schemas.microsoft.com/office/powerpoint/2010/main" val="2676940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A3B78AF-09FE-4416-99A7-41E10734C9B5}" type="slidenum">
              <a:rPr lang="en-US" altLang="en-US"/>
              <a:pPr>
                <a:defRPr/>
              </a:pPr>
              <a:t>‹#›</a:t>
            </a:fld>
            <a:endParaRPr lang="en-US" altLang="en-US"/>
          </a:p>
        </p:txBody>
      </p:sp>
    </p:spTree>
    <p:extLst>
      <p:ext uri="{BB962C8B-B14F-4D97-AF65-F5344CB8AC3E}">
        <p14:creationId xmlns:p14="http://schemas.microsoft.com/office/powerpoint/2010/main" val="1372372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3B836FC-092D-46FA-A23F-96A14856E589}" type="slidenum">
              <a:rPr lang="en-US" altLang="en-US"/>
              <a:pPr>
                <a:defRPr/>
              </a:pPr>
              <a:t>‹#›</a:t>
            </a:fld>
            <a:endParaRPr lang="en-US" altLang="en-US"/>
          </a:p>
        </p:txBody>
      </p:sp>
    </p:spTree>
    <p:extLst>
      <p:ext uri="{BB962C8B-B14F-4D97-AF65-F5344CB8AC3E}">
        <p14:creationId xmlns:p14="http://schemas.microsoft.com/office/powerpoint/2010/main" val="542439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88C66A-93EC-4521-A36D-91C4E7627032}" type="slidenum">
              <a:rPr lang="en-US" altLang="en-US"/>
              <a:pPr>
                <a:defRPr/>
              </a:pPr>
              <a:t>‹#›</a:t>
            </a:fld>
            <a:endParaRPr lang="en-US" altLang="en-US"/>
          </a:p>
        </p:txBody>
      </p:sp>
    </p:spTree>
    <p:extLst>
      <p:ext uri="{BB962C8B-B14F-4D97-AF65-F5344CB8AC3E}">
        <p14:creationId xmlns:p14="http://schemas.microsoft.com/office/powerpoint/2010/main" val="662500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71A7345-C2C1-4304-8AE8-BAA4AA7CD890}" type="slidenum">
              <a:rPr lang="en-US" altLang="en-US"/>
              <a:pPr>
                <a:defRPr/>
              </a:pPr>
              <a:t>‹#›</a:t>
            </a:fld>
            <a:endParaRPr lang="en-US" altLang="en-US"/>
          </a:p>
        </p:txBody>
      </p:sp>
    </p:spTree>
    <p:extLst>
      <p:ext uri="{BB962C8B-B14F-4D97-AF65-F5344CB8AC3E}">
        <p14:creationId xmlns:p14="http://schemas.microsoft.com/office/powerpoint/2010/main" val="2714521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10680F-2C94-4EC7-BB60-2FF5208CEF00}" type="slidenum">
              <a:rPr lang="en-US" altLang="en-US"/>
              <a:pPr>
                <a:defRPr/>
              </a:pPr>
              <a:t>‹#›</a:t>
            </a:fld>
            <a:endParaRPr lang="en-US" altLang="en-US"/>
          </a:p>
        </p:txBody>
      </p:sp>
    </p:spTree>
    <p:extLst>
      <p:ext uri="{BB962C8B-B14F-4D97-AF65-F5344CB8AC3E}">
        <p14:creationId xmlns:p14="http://schemas.microsoft.com/office/powerpoint/2010/main" val="3892742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A88E8DB-6A1C-43DF-BA44-47C53FFF82EB}" type="slidenum">
              <a:rPr lang="en-US" altLang="en-US"/>
              <a:pPr>
                <a:defRPr/>
              </a:pPr>
              <a:t>‹#›</a:t>
            </a:fld>
            <a:endParaRPr lang="en-US" altLang="en-US"/>
          </a:p>
        </p:txBody>
      </p:sp>
    </p:spTree>
    <p:extLst>
      <p:ext uri="{BB962C8B-B14F-4D97-AF65-F5344CB8AC3E}">
        <p14:creationId xmlns:p14="http://schemas.microsoft.com/office/powerpoint/2010/main" val="460249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F8AC558-9957-4126-A291-4AF13690C287}" type="slidenum">
              <a:rPr lang="en-US" altLang="en-US"/>
              <a:pPr>
                <a:defRPr/>
              </a:pPr>
              <a:t>‹#›</a:t>
            </a:fld>
            <a:endParaRPr lang="en-US" altLang="en-US"/>
          </a:p>
        </p:txBody>
      </p:sp>
    </p:spTree>
    <p:extLst>
      <p:ext uri="{BB962C8B-B14F-4D97-AF65-F5344CB8AC3E}">
        <p14:creationId xmlns:p14="http://schemas.microsoft.com/office/powerpoint/2010/main" val="1829994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46ADCB6-B145-4BB1-BC1C-C850AA68FB41}" type="slidenum">
              <a:rPr lang="en-US" altLang="en-US"/>
              <a:pPr>
                <a:defRPr/>
              </a:pPr>
              <a:t>‹#›</a:t>
            </a:fld>
            <a:endParaRPr lang="en-US" altLang="en-US"/>
          </a:p>
        </p:txBody>
      </p:sp>
    </p:spTree>
    <p:extLst>
      <p:ext uri="{BB962C8B-B14F-4D97-AF65-F5344CB8AC3E}">
        <p14:creationId xmlns:p14="http://schemas.microsoft.com/office/powerpoint/2010/main" val="2478934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F6984ED-645F-4E33-98C5-3056C2F0B2E9}" type="slidenum">
              <a:rPr lang="en-US" altLang="en-US"/>
              <a:pPr>
                <a:defRPr/>
              </a:pPr>
              <a:t>‹#›</a:t>
            </a:fld>
            <a:endParaRPr lang="en-US" altLang="en-US"/>
          </a:p>
        </p:txBody>
      </p:sp>
    </p:spTree>
    <p:extLst>
      <p:ext uri="{BB962C8B-B14F-4D97-AF65-F5344CB8AC3E}">
        <p14:creationId xmlns:p14="http://schemas.microsoft.com/office/powerpoint/2010/main" val="97054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AA5E5E-13F2-422A-9436-C6AE73EC4B48}" type="slidenum">
              <a:rPr lang="en-US" altLang="en-US"/>
              <a:pPr>
                <a:defRPr/>
              </a:pPr>
              <a:t>‹#›</a:t>
            </a:fld>
            <a:endParaRPr lang="en-US" altLang="en-US"/>
          </a:p>
        </p:txBody>
      </p:sp>
    </p:spTree>
    <p:extLst>
      <p:ext uri="{BB962C8B-B14F-4D97-AF65-F5344CB8AC3E}">
        <p14:creationId xmlns:p14="http://schemas.microsoft.com/office/powerpoint/2010/main" val="4136364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ECC398D4-C373-4F55-B8F5-5DC1BCB99A62}" type="slidenum">
              <a:rPr lang="en-US" altLang="en-US"/>
              <a:pPr>
                <a:defRPr/>
              </a:pPr>
              <a:t>‹#›</a:t>
            </a:fld>
            <a:endParaRPr lang="en-US" altLang="en-US"/>
          </a:p>
        </p:txBody>
      </p:sp>
    </p:spTree>
    <p:extLst>
      <p:ext uri="{BB962C8B-B14F-4D97-AF65-F5344CB8AC3E}">
        <p14:creationId xmlns:p14="http://schemas.microsoft.com/office/powerpoint/2010/main" val="1824773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7B02C45-51C3-4863-95DF-10C644082F34}" type="slidenum">
              <a:rPr lang="en-US" altLang="en-US"/>
              <a:pPr>
                <a:defRPr/>
              </a:pPr>
              <a:t>‹#›</a:t>
            </a:fld>
            <a:endParaRPr lang="en-US" altLang="en-US"/>
          </a:p>
        </p:txBody>
      </p:sp>
    </p:spTree>
    <p:extLst>
      <p:ext uri="{BB962C8B-B14F-4D97-AF65-F5344CB8AC3E}">
        <p14:creationId xmlns:p14="http://schemas.microsoft.com/office/powerpoint/2010/main" val="2016628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1CBAAB5-E293-47F6-AA77-7010C6F3F77A}" type="slidenum">
              <a:rPr lang="en-US" altLang="en-US"/>
              <a:pPr>
                <a:defRPr/>
              </a:pPr>
              <a:t>‹#›</a:t>
            </a:fld>
            <a:endParaRPr lang="en-US" altLang="en-US"/>
          </a:p>
        </p:txBody>
      </p:sp>
    </p:spTree>
    <p:extLst>
      <p:ext uri="{BB962C8B-B14F-4D97-AF65-F5344CB8AC3E}">
        <p14:creationId xmlns:p14="http://schemas.microsoft.com/office/powerpoint/2010/main" val="3883426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FFBBFA-F776-4121-BB55-D513FB61A15A}" type="slidenum">
              <a:rPr lang="en-US" altLang="en-US"/>
              <a:pPr>
                <a:defRPr/>
              </a:pPr>
              <a:t>‹#›</a:t>
            </a:fld>
            <a:endParaRPr lang="en-US" altLang="en-US"/>
          </a:p>
        </p:txBody>
      </p:sp>
    </p:spTree>
    <p:extLst>
      <p:ext uri="{BB962C8B-B14F-4D97-AF65-F5344CB8AC3E}">
        <p14:creationId xmlns:p14="http://schemas.microsoft.com/office/powerpoint/2010/main" val="365642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E2D582C-3BB4-4FC9-994D-301EFDBE57FD}" type="slidenum">
              <a:rPr lang="en-US" altLang="en-US"/>
              <a:pPr>
                <a:defRPr/>
              </a:pPr>
              <a:t>‹#›</a:t>
            </a:fld>
            <a:endParaRPr lang="en-US" altLang="en-US"/>
          </a:p>
        </p:txBody>
      </p:sp>
    </p:spTree>
    <p:extLst>
      <p:ext uri="{BB962C8B-B14F-4D97-AF65-F5344CB8AC3E}">
        <p14:creationId xmlns:p14="http://schemas.microsoft.com/office/powerpoint/2010/main" val="3431363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4C173F1-23D3-4811-8326-086E957614B3}" type="slidenum">
              <a:rPr lang="en-US" altLang="en-US"/>
              <a:pPr>
                <a:defRPr/>
              </a:pPr>
              <a:t>‹#›</a:t>
            </a:fld>
            <a:endParaRPr lang="en-US" altLang="en-US"/>
          </a:p>
        </p:txBody>
      </p:sp>
    </p:spTree>
    <p:extLst>
      <p:ext uri="{BB962C8B-B14F-4D97-AF65-F5344CB8AC3E}">
        <p14:creationId xmlns:p14="http://schemas.microsoft.com/office/powerpoint/2010/main" val="2715218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5C3C517-09F1-4C08-B034-E5E79F9F6AAD}" type="slidenum">
              <a:rPr lang="en-US" altLang="en-US"/>
              <a:pPr>
                <a:defRPr/>
              </a:pPr>
              <a:t>‹#›</a:t>
            </a:fld>
            <a:endParaRPr lang="en-US" altLang="en-US"/>
          </a:p>
        </p:txBody>
      </p:sp>
    </p:spTree>
    <p:extLst>
      <p:ext uri="{BB962C8B-B14F-4D97-AF65-F5344CB8AC3E}">
        <p14:creationId xmlns:p14="http://schemas.microsoft.com/office/powerpoint/2010/main" val="917084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25DDE28-3F4C-4622-9F2E-3A159BBC38CD}" type="slidenum">
              <a:rPr lang="en-US" altLang="en-US"/>
              <a:pPr>
                <a:defRPr/>
              </a:pPr>
              <a:t>‹#›</a:t>
            </a:fld>
            <a:endParaRPr lang="en-US" altLang="en-US"/>
          </a:p>
        </p:txBody>
      </p:sp>
    </p:spTree>
    <p:extLst>
      <p:ext uri="{BB962C8B-B14F-4D97-AF65-F5344CB8AC3E}">
        <p14:creationId xmlns:p14="http://schemas.microsoft.com/office/powerpoint/2010/main" val="3174632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FBCC03B-6783-4D5C-8533-F1988A8A8D40}" type="slidenum">
              <a:rPr lang="en-US" altLang="en-US"/>
              <a:pPr>
                <a:defRPr/>
              </a:pPr>
              <a:t>‹#›</a:t>
            </a:fld>
            <a:endParaRPr lang="en-US" altLang="en-US"/>
          </a:p>
        </p:txBody>
      </p:sp>
    </p:spTree>
    <p:extLst>
      <p:ext uri="{BB962C8B-B14F-4D97-AF65-F5344CB8AC3E}">
        <p14:creationId xmlns:p14="http://schemas.microsoft.com/office/powerpoint/2010/main" val="2121303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ED01EB1-27AE-46F6-A166-157A175ED6E8}" type="slidenum">
              <a:rPr lang="en-US" altLang="en-US"/>
              <a:pPr>
                <a:defRPr/>
              </a:pPr>
              <a:t>‹#›</a:t>
            </a:fld>
            <a:endParaRPr lang="en-US" altLang="en-US"/>
          </a:p>
        </p:txBody>
      </p:sp>
    </p:spTree>
    <p:extLst>
      <p:ext uri="{BB962C8B-B14F-4D97-AF65-F5344CB8AC3E}">
        <p14:creationId xmlns:p14="http://schemas.microsoft.com/office/powerpoint/2010/main" val="2811133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1BE44-586A-4F23-A1F7-F511CBB22C9D}" type="slidenum">
              <a:rPr lang="en-US" altLang="en-US"/>
              <a:pPr>
                <a:defRPr/>
              </a:pPr>
              <a:t>‹#›</a:t>
            </a:fld>
            <a:endParaRPr lang="en-US" altLang="en-US"/>
          </a:p>
        </p:txBody>
      </p:sp>
    </p:spTree>
    <p:extLst>
      <p:ext uri="{BB962C8B-B14F-4D97-AF65-F5344CB8AC3E}">
        <p14:creationId xmlns:p14="http://schemas.microsoft.com/office/powerpoint/2010/main" val="1660339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511985F3-9997-4AFC-93C7-0832AAF7D56F}" type="slidenum">
              <a:rPr lang="en-US" altLang="en-US"/>
              <a:pPr>
                <a:defRPr/>
              </a:pPr>
              <a:t>‹#›</a:t>
            </a:fld>
            <a:endParaRPr lang="en-US" altLang="en-US"/>
          </a:p>
        </p:txBody>
      </p:sp>
    </p:spTree>
    <p:extLst>
      <p:ext uri="{BB962C8B-B14F-4D97-AF65-F5344CB8AC3E}">
        <p14:creationId xmlns:p14="http://schemas.microsoft.com/office/powerpoint/2010/main" val="3235172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BD406B6-CB35-4F63-86FB-218A84CEC249}" type="slidenum">
              <a:rPr lang="en-US" altLang="en-US"/>
              <a:pPr>
                <a:defRPr/>
              </a:pPr>
              <a:t>‹#›</a:t>
            </a:fld>
            <a:endParaRPr lang="en-US" altLang="en-US"/>
          </a:p>
        </p:txBody>
      </p:sp>
    </p:spTree>
    <p:extLst>
      <p:ext uri="{BB962C8B-B14F-4D97-AF65-F5344CB8AC3E}">
        <p14:creationId xmlns:p14="http://schemas.microsoft.com/office/powerpoint/2010/main" val="2719609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EE23BD7-926C-43F4-93E2-0D13157D292B}" type="slidenum">
              <a:rPr lang="en-US" altLang="en-US"/>
              <a:pPr>
                <a:defRPr/>
              </a:pPr>
              <a:t>‹#›</a:t>
            </a:fld>
            <a:endParaRPr lang="en-US" altLang="en-US"/>
          </a:p>
        </p:txBody>
      </p:sp>
    </p:spTree>
    <p:extLst>
      <p:ext uri="{BB962C8B-B14F-4D97-AF65-F5344CB8AC3E}">
        <p14:creationId xmlns:p14="http://schemas.microsoft.com/office/powerpoint/2010/main" val="3811358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69DD1CD-563E-411E-8712-240AD21A83EC}" type="slidenum">
              <a:rPr lang="en-US" altLang="en-US"/>
              <a:pPr>
                <a:defRPr/>
              </a:pPr>
              <a:t>‹#›</a:t>
            </a:fld>
            <a:endParaRPr lang="en-US" altLang="en-US"/>
          </a:p>
        </p:txBody>
      </p:sp>
    </p:spTree>
    <p:extLst>
      <p:ext uri="{BB962C8B-B14F-4D97-AF65-F5344CB8AC3E}">
        <p14:creationId xmlns:p14="http://schemas.microsoft.com/office/powerpoint/2010/main" val="3435447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DF9022D-E7FC-49A7-9C73-97091DDEC75B}" type="slidenum">
              <a:rPr lang="en-US" altLang="en-US"/>
              <a:pPr>
                <a:defRPr/>
              </a:pPr>
              <a:t>‹#›</a:t>
            </a:fld>
            <a:endParaRPr lang="en-US" altLang="en-US"/>
          </a:p>
        </p:txBody>
      </p:sp>
    </p:spTree>
    <p:extLst>
      <p:ext uri="{BB962C8B-B14F-4D97-AF65-F5344CB8AC3E}">
        <p14:creationId xmlns:p14="http://schemas.microsoft.com/office/powerpoint/2010/main" val="2645092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F65364D-D407-4A37-A3A2-7BADB6F5E88E}" type="slidenum">
              <a:rPr lang="en-US" altLang="en-US"/>
              <a:pPr>
                <a:defRPr/>
              </a:pPr>
              <a:t>‹#›</a:t>
            </a:fld>
            <a:endParaRPr lang="en-US" altLang="en-US"/>
          </a:p>
        </p:txBody>
      </p:sp>
    </p:spTree>
    <p:extLst>
      <p:ext uri="{BB962C8B-B14F-4D97-AF65-F5344CB8AC3E}">
        <p14:creationId xmlns:p14="http://schemas.microsoft.com/office/powerpoint/2010/main" val="57603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25E093C7-DEC1-4AE0-92E9-50035B2039C0}" type="slidenum">
              <a:rPr lang="en-US" altLang="en-US"/>
              <a:pPr>
                <a:defRPr/>
              </a:pPr>
              <a:t>‹#›</a:t>
            </a:fld>
            <a:endParaRPr lang="en-US" altLang="en-US"/>
          </a:p>
        </p:txBody>
      </p:sp>
    </p:spTree>
    <p:extLst>
      <p:ext uri="{BB962C8B-B14F-4D97-AF65-F5344CB8AC3E}">
        <p14:creationId xmlns:p14="http://schemas.microsoft.com/office/powerpoint/2010/main" val="38203968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F5179671-432A-41EF-9860-E9C6F15A74A1}" type="slidenum">
              <a:rPr lang="en-US" altLang="en-US"/>
              <a:pPr>
                <a:defRPr/>
              </a:pPr>
              <a:t>‹#›</a:t>
            </a:fld>
            <a:endParaRPr lang="en-US" altLang="en-US"/>
          </a:p>
        </p:txBody>
      </p:sp>
    </p:spTree>
    <p:extLst>
      <p:ext uri="{BB962C8B-B14F-4D97-AF65-F5344CB8AC3E}">
        <p14:creationId xmlns:p14="http://schemas.microsoft.com/office/powerpoint/2010/main" val="1954343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17DBCA88-9EE4-4EAF-BC4B-B7A4FA132243}" type="slidenum">
              <a:rPr lang="en-US" altLang="en-US"/>
              <a:pPr>
                <a:defRPr/>
              </a:pPr>
              <a:t>‹#›</a:t>
            </a:fld>
            <a:endParaRPr lang="en-US" altLang="en-US"/>
          </a:p>
        </p:txBody>
      </p:sp>
    </p:spTree>
    <p:extLst>
      <p:ext uri="{BB962C8B-B14F-4D97-AF65-F5344CB8AC3E}">
        <p14:creationId xmlns:p14="http://schemas.microsoft.com/office/powerpoint/2010/main" val="3324173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818FFBC2-DDF5-4E0B-AD4E-E1E00106403A}" type="slidenum">
              <a:rPr lang="en-US" altLang="en-US"/>
              <a:pPr>
                <a:defRPr/>
              </a:pPr>
              <a:t>‹#›</a:t>
            </a:fld>
            <a:endParaRPr lang="en-US" altLang="en-US"/>
          </a:p>
        </p:txBody>
      </p:sp>
    </p:spTree>
    <p:extLst>
      <p:ext uri="{BB962C8B-B14F-4D97-AF65-F5344CB8AC3E}">
        <p14:creationId xmlns:p14="http://schemas.microsoft.com/office/powerpoint/2010/main" val="2229158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DB06B3-1DB1-4D5A-80DE-36413FFB66C8}" type="slidenum">
              <a:rPr lang="en-US" altLang="en-US"/>
              <a:pPr>
                <a:defRPr/>
              </a:pPr>
              <a:t>‹#›</a:t>
            </a:fld>
            <a:endParaRPr lang="en-US" altLang="en-US"/>
          </a:p>
        </p:txBody>
      </p:sp>
    </p:spTree>
    <p:extLst>
      <p:ext uri="{BB962C8B-B14F-4D97-AF65-F5344CB8AC3E}">
        <p14:creationId xmlns:p14="http://schemas.microsoft.com/office/powerpoint/2010/main" val="189717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1816A251-28E3-4189-8ECE-928AF62D5667}" type="slidenum">
              <a:rPr lang="en-US" altLang="en-US"/>
              <a:pPr>
                <a:defRPr/>
              </a:pPr>
              <a:t>‹#›</a:t>
            </a:fld>
            <a:endParaRPr lang="en-US" altLang="en-US"/>
          </a:p>
        </p:txBody>
      </p:sp>
    </p:spTree>
    <p:extLst>
      <p:ext uri="{BB962C8B-B14F-4D97-AF65-F5344CB8AC3E}">
        <p14:creationId xmlns:p14="http://schemas.microsoft.com/office/powerpoint/2010/main" val="353672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2EA864A3-C885-4AB0-83EA-F6DDB34ADA60}" type="slidenum">
              <a:rPr lang="en-US" altLang="en-US"/>
              <a:pPr>
                <a:defRPr/>
              </a:pPr>
              <a:t>‹#›</a:t>
            </a:fld>
            <a:endParaRPr lang="en-US" altLang="en-US"/>
          </a:p>
        </p:txBody>
      </p:sp>
    </p:spTree>
    <p:extLst>
      <p:ext uri="{BB962C8B-B14F-4D97-AF65-F5344CB8AC3E}">
        <p14:creationId xmlns:p14="http://schemas.microsoft.com/office/powerpoint/2010/main" val="3890831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7A0E2345-F8CB-4357-8637-027F1128D006}" type="slidenum">
              <a:rPr lang="en-US" altLang="en-US"/>
              <a:pPr>
                <a:defRPr/>
              </a:pPr>
              <a:t>‹#›</a:t>
            </a:fld>
            <a:endParaRPr lang="en-US" altLang="en-US"/>
          </a:p>
        </p:txBody>
      </p:sp>
    </p:spTree>
    <p:extLst>
      <p:ext uri="{BB962C8B-B14F-4D97-AF65-F5344CB8AC3E}">
        <p14:creationId xmlns:p14="http://schemas.microsoft.com/office/powerpoint/2010/main" val="160536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64569C9E-E38D-47CD-AF0E-5B8F68495EED}" type="slidenum">
              <a:rPr lang="en-US" altLang="en-US"/>
              <a:pPr>
                <a:defRPr/>
              </a:pPr>
              <a:t>‹#›</a:t>
            </a:fld>
            <a:endParaRPr lang="en-US" altLang="en-US"/>
          </a:p>
        </p:txBody>
      </p:sp>
    </p:spTree>
    <p:extLst>
      <p:ext uri="{BB962C8B-B14F-4D97-AF65-F5344CB8AC3E}">
        <p14:creationId xmlns:p14="http://schemas.microsoft.com/office/powerpoint/2010/main" val="39697926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7FCA6652-D0F1-46DF-96EC-183F73676316}" type="slidenum">
              <a:rPr lang="en-US" altLang="en-US"/>
              <a:pPr>
                <a:defRPr/>
              </a:pPr>
              <a:t>‹#›</a:t>
            </a:fld>
            <a:endParaRPr lang="en-US" altLang="en-US"/>
          </a:p>
        </p:txBody>
      </p:sp>
    </p:spTree>
    <p:extLst>
      <p:ext uri="{BB962C8B-B14F-4D97-AF65-F5344CB8AC3E}">
        <p14:creationId xmlns:p14="http://schemas.microsoft.com/office/powerpoint/2010/main" val="3725338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472B191D-ACA4-4DA6-A5AC-B7200D5E17A1}" type="slidenum">
              <a:rPr lang="en-US" altLang="en-US"/>
              <a:pPr>
                <a:defRPr/>
              </a:pPr>
              <a:t>‹#›</a:t>
            </a:fld>
            <a:endParaRPr lang="en-US" altLang="en-US"/>
          </a:p>
        </p:txBody>
      </p:sp>
    </p:spTree>
    <p:extLst>
      <p:ext uri="{BB962C8B-B14F-4D97-AF65-F5344CB8AC3E}">
        <p14:creationId xmlns:p14="http://schemas.microsoft.com/office/powerpoint/2010/main" val="2426371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1322426D-3873-4C5C-AE49-418BB1AECA47}" type="slidenum">
              <a:rPr lang="en-US" altLang="en-US"/>
              <a:pPr>
                <a:defRPr/>
              </a:pPr>
              <a:t>‹#›</a:t>
            </a:fld>
            <a:endParaRPr lang="en-US" altLang="en-US"/>
          </a:p>
        </p:txBody>
      </p:sp>
    </p:spTree>
    <p:extLst>
      <p:ext uri="{BB962C8B-B14F-4D97-AF65-F5344CB8AC3E}">
        <p14:creationId xmlns:p14="http://schemas.microsoft.com/office/powerpoint/2010/main" val="27345639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C2EC7B3-4B4C-4109-8AA6-5E1B8DD15723}" type="slidenum">
              <a:rPr lang="en-US" altLang="en-US"/>
              <a:pPr>
                <a:defRPr/>
              </a:pPr>
              <a:t>‹#›</a:t>
            </a:fld>
            <a:endParaRPr lang="en-US" altLang="en-US"/>
          </a:p>
        </p:txBody>
      </p:sp>
    </p:spTree>
    <p:extLst>
      <p:ext uri="{BB962C8B-B14F-4D97-AF65-F5344CB8AC3E}">
        <p14:creationId xmlns:p14="http://schemas.microsoft.com/office/powerpoint/2010/main" val="30384565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6125850-5D4C-4A3A-B8A5-5DC486E0DF97}" type="slidenum">
              <a:rPr lang="en-US" altLang="en-US"/>
              <a:pPr>
                <a:defRPr/>
              </a:pPr>
              <a:t>‹#›</a:t>
            </a:fld>
            <a:endParaRPr lang="en-US" altLang="en-US"/>
          </a:p>
        </p:txBody>
      </p:sp>
    </p:spTree>
    <p:extLst>
      <p:ext uri="{BB962C8B-B14F-4D97-AF65-F5344CB8AC3E}">
        <p14:creationId xmlns:p14="http://schemas.microsoft.com/office/powerpoint/2010/main" val="558450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99AF680-7A94-4868-8119-CC71B8CB59BC}" type="slidenum">
              <a:rPr lang="en-US" altLang="en-US"/>
              <a:pPr>
                <a:defRPr/>
              </a:pPr>
              <a:t>‹#›</a:t>
            </a:fld>
            <a:endParaRPr lang="en-US" altLang="en-US"/>
          </a:p>
        </p:txBody>
      </p:sp>
    </p:spTree>
    <p:extLst>
      <p:ext uri="{BB962C8B-B14F-4D97-AF65-F5344CB8AC3E}">
        <p14:creationId xmlns:p14="http://schemas.microsoft.com/office/powerpoint/2010/main" val="998359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BC4953-53F1-4E57-95F9-C0CB17DC065D}" type="slidenum">
              <a:rPr lang="en-US" altLang="en-US"/>
              <a:pPr>
                <a:defRPr/>
              </a:pPr>
              <a:t>‹#›</a:t>
            </a:fld>
            <a:endParaRPr lang="en-US" altLang="en-US"/>
          </a:p>
        </p:txBody>
      </p:sp>
    </p:spTree>
    <p:extLst>
      <p:ext uri="{BB962C8B-B14F-4D97-AF65-F5344CB8AC3E}">
        <p14:creationId xmlns:p14="http://schemas.microsoft.com/office/powerpoint/2010/main" val="12959458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71CA6FB-F998-4E11-8350-5657C0BE91E0}" type="slidenum">
              <a:rPr lang="en-US" altLang="en-US"/>
              <a:pPr>
                <a:defRPr/>
              </a:pPr>
              <a:t>‹#›</a:t>
            </a:fld>
            <a:endParaRPr lang="en-US" altLang="en-US"/>
          </a:p>
        </p:txBody>
      </p:sp>
    </p:spTree>
    <p:extLst>
      <p:ext uri="{BB962C8B-B14F-4D97-AF65-F5344CB8AC3E}">
        <p14:creationId xmlns:p14="http://schemas.microsoft.com/office/powerpoint/2010/main" val="38031686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BA19254-7B76-414F-BC53-47889699C189}" type="slidenum">
              <a:rPr lang="en-US" altLang="en-US"/>
              <a:pPr>
                <a:defRPr/>
              </a:pPr>
              <a:t>‹#›</a:t>
            </a:fld>
            <a:endParaRPr lang="en-US" altLang="en-US"/>
          </a:p>
        </p:txBody>
      </p:sp>
    </p:spTree>
    <p:extLst>
      <p:ext uri="{BB962C8B-B14F-4D97-AF65-F5344CB8AC3E}">
        <p14:creationId xmlns:p14="http://schemas.microsoft.com/office/powerpoint/2010/main" val="3007178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82F58EF5-7A1F-4BCB-A30F-7B40F4C24021}" type="slidenum">
              <a:rPr lang="en-US" altLang="en-US"/>
              <a:pPr>
                <a:defRPr/>
              </a:pPr>
              <a:t>‹#›</a:t>
            </a:fld>
            <a:endParaRPr lang="en-US" altLang="en-US"/>
          </a:p>
        </p:txBody>
      </p:sp>
    </p:spTree>
    <p:extLst>
      <p:ext uri="{BB962C8B-B14F-4D97-AF65-F5344CB8AC3E}">
        <p14:creationId xmlns:p14="http://schemas.microsoft.com/office/powerpoint/2010/main" val="8252815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F6FC7308-6DF6-4A0B-95F9-65ACCDAEFC8F}" type="slidenum">
              <a:rPr lang="en-US" altLang="en-US"/>
              <a:pPr>
                <a:defRPr/>
              </a:pPr>
              <a:t>‹#›</a:t>
            </a:fld>
            <a:endParaRPr lang="en-US" altLang="en-US"/>
          </a:p>
        </p:txBody>
      </p:sp>
    </p:spTree>
    <p:extLst>
      <p:ext uri="{BB962C8B-B14F-4D97-AF65-F5344CB8AC3E}">
        <p14:creationId xmlns:p14="http://schemas.microsoft.com/office/powerpoint/2010/main" val="30106505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0E79A18-BFB1-4DEF-BA7A-52DBDFD0203D}" type="slidenum">
              <a:rPr lang="en-US" altLang="en-US"/>
              <a:pPr>
                <a:defRPr/>
              </a:pPr>
              <a:t>‹#›</a:t>
            </a:fld>
            <a:endParaRPr lang="en-US" altLang="en-US"/>
          </a:p>
        </p:txBody>
      </p:sp>
    </p:spTree>
    <p:extLst>
      <p:ext uri="{BB962C8B-B14F-4D97-AF65-F5344CB8AC3E}">
        <p14:creationId xmlns:p14="http://schemas.microsoft.com/office/powerpoint/2010/main" val="23764759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A368260-EB5C-4421-8F08-05D970CBDE38}" type="slidenum">
              <a:rPr lang="en-US" altLang="en-US"/>
              <a:pPr>
                <a:defRPr/>
              </a:pPr>
              <a:t>‹#›</a:t>
            </a:fld>
            <a:endParaRPr lang="en-US" altLang="en-US"/>
          </a:p>
        </p:txBody>
      </p:sp>
    </p:spTree>
    <p:extLst>
      <p:ext uri="{BB962C8B-B14F-4D97-AF65-F5344CB8AC3E}">
        <p14:creationId xmlns:p14="http://schemas.microsoft.com/office/powerpoint/2010/main" val="12586760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DF67F00-8347-4C1B-A21A-7A06C1CB5411}" type="slidenum">
              <a:rPr lang="en-US" altLang="en-US"/>
              <a:pPr>
                <a:defRPr/>
              </a:pPr>
              <a:t>‹#›</a:t>
            </a:fld>
            <a:endParaRPr lang="en-US" altLang="en-US"/>
          </a:p>
        </p:txBody>
      </p:sp>
    </p:spTree>
    <p:extLst>
      <p:ext uri="{BB962C8B-B14F-4D97-AF65-F5344CB8AC3E}">
        <p14:creationId xmlns:p14="http://schemas.microsoft.com/office/powerpoint/2010/main" val="19812028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9D4AB97-251D-4F73-896D-F5B904ECCDA4}" type="slidenum">
              <a:rPr lang="en-US" altLang="en-US"/>
              <a:pPr>
                <a:defRPr/>
              </a:pPr>
              <a:t>‹#›</a:t>
            </a:fld>
            <a:endParaRPr lang="en-US" altLang="en-US"/>
          </a:p>
        </p:txBody>
      </p:sp>
    </p:spTree>
    <p:extLst>
      <p:ext uri="{BB962C8B-B14F-4D97-AF65-F5344CB8AC3E}">
        <p14:creationId xmlns:p14="http://schemas.microsoft.com/office/powerpoint/2010/main" val="11739782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CA9FCC-E7D8-4962-BC36-582AE0F1C115}" type="slidenum">
              <a:rPr lang="en-US" altLang="en-US"/>
              <a:pPr>
                <a:defRPr/>
              </a:pPr>
              <a:t>‹#›</a:t>
            </a:fld>
            <a:endParaRPr lang="en-US" altLang="en-US"/>
          </a:p>
        </p:txBody>
      </p:sp>
    </p:spTree>
    <p:extLst>
      <p:ext uri="{BB962C8B-B14F-4D97-AF65-F5344CB8AC3E}">
        <p14:creationId xmlns:p14="http://schemas.microsoft.com/office/powerpoint/2010/main" val="615272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2BB489-5912-40DD-8C21-ABE89B3ED129}" type="slidenum">
              <a:rPr lang="en-US" altLang="en-US"/>
              <a:pPr>
                <a:defRPr/>
              </a:pPr>
              <a:t>‹#›</a:t>
            </a:fld>
            <a:endParaRPr lang="en-US" altLang="en-US"/>
          </a:p>
        </p:txBody>
      </p:sp>
    </p:spTree>
    <p:extLst>
      <p:ext uri="{BB962C8B-B14F-4D97-AF65-F5344CB8AC3E}">
        <p14:creationId xmlns:p14="http://schemas.microsoft.com/office/powerpoint/2010/main" val="2076139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917D17-385B-49A3-9DF6-A9C07948D203}" type="slidenum">
              <a:rPr lang="en-US" altLang="en-US"/>
              <a:pPr>
                <a:defRPr/>
              </a:pPr>
              <a:t>‹#›</a:t>
            </a:fld>
            <a:endParaRPr lang="en-US" altLang="en-US"/>
          </a:p>
        </p:txBody>
      </p:sp>
    </p:spTree>
    <p:extLst>
      <p:ext uri="{BB962C8B-B14F-4D97-AF65-F5344CB8AC3E}">
        <p14:creationId xmlns:p14="http://schemas.microsoft.com/office/powerpoint/2010/main" val="37691607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059D77-FC6A-40B6-94BA-0926F199ED40}" type="slidenum">
              <a:rPr lang="en-US" altLang="en-US"/>
              <a:pPr>
                <a:defRPr/>
              </a:pPr>
              <a:t>‹#›</a:t>
            </a:fld>
            <a:endParaRPr lang="en-US" altLang="en-US"/>
          </a:p>
        </p:txBody>
      </p:sp>
    </p:spTree>
    <p:extLst>
      <p:ext uri="{BB962C8B-B14F-4D97-AF65-F5344CB8AC3E}">
        <p14:creationId xmlns:p14="http://schemas.microsoft.com/office/powerpoint/2010/main" val="37339528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D991F0-14EE-417D-B084-425E9B9C8359}" type="slidenum">
              <a:rPr lang="en-US" altLang="en-US"/>
              <a:pPr>
                <a:defRPr/>
              </a:pPr>
              <a:t>‹#›</a:t>
            </a:fld>
            <a:endParaRPr lang="en-US" altLang="en-US"/>
          </a:p>
        </p:txBody>
      </p:sp>
    </p:spTree>
    <p:extLst>
      <p:ext uri="{BB962C8B-B14F-4D97-AF65-F5344CB8AC3E}">
        <p14:creationId xmlns:p14="http://schemas.microsoft.com/office/powerpoint/2010/main" val="6631919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EC507F-7804-42BE-8611-C90C19F35F55}" type="slidenum">
              <a:rPr lang="en-US" altLang="en-US"/>
              <a:pPr>
                <a:defRPr/>
              </a:pPr>
              <a:t>‹#›</a:t>
            </a:fld>
            <a:endParaRPr lang="en-US" altLang="en-US"/>
          </a:p>
        </p:txBody>
      </p:sp>
    </p:spTree>
    <p:extLst>
      <p:ext uri="{BB962C8B-B14F-4D97-AF65-F5344CB8AC3E}">
        <p14:creationId xmlns:p14="http://schemas.microsoft.com/office/powerpoint/2010/main" val="1114387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EEEE6F-7B13-41F3-8D0B-A6E45EA554E3}" type="slidenum">
              <a:rPr lang="en-US" altLang="en-US"/>
              <a:pPr>
                <a:defRPr/>
              </a:pPr>
              <a:t>‹#›</a:t>
            </a:fld>
            <a:endParaRPr lang="en-US" altLang="en-US"/>
          </a:p>
        </p:txBody>
      </p:sp>
    </p:spTree>
    <p:extLst>
      <p:ext uri="{BB962C8B-B14F-4D97-AF65-F5344CB8AC3E}">
        <p14:creationId xmlns:p14="http://schemas.microsoft.com/office/powerpoint/2010/main" val="19705369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8E10C6-EEC7-4EF3-A103-0C9A2107E521}" type="slidenum">
              <a:rPr lang="en-US" altLang="en-US"/>
              <a:pPr>
                <a:defRPr/>
              </a:pPr>
              <a:t>‹#›</a:t>
            </a:fld>
            <a:endParaRPr lang="en-US" altLang="en-US"/>
          </a:p>
        </p:txBody>
      </p:sp>
    </p:spTree>
    <p:extLst>
      <p:ext uri="{BB962C8B-B14F-4D97-AF65-F5344CB8AC3E}">
        <p14:creationId xmlns:p14="http://schemas.microsoft.com/office/powerpoint/2010/main" val="7116832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2D2CD8-2E02-448C-A82E-CB6C804B6B38}" type="slidenum">
              <a:rPr lang="en-US" altLang="en-US"/>
              <a:pPr>
                <a:defRPr/>
              </a:pPr>
              <a:t>‹#›</a:t>
            </a:fld>
            <a:endParaRPr lang="en-US" altLang="en-US"/>
          </a:p>
        </p:txBody>
      </p:sp>
    </p:spTree>
    <p:extLst>
      <p:ext uri="{BB962C8B-B14F-4D97-AF65-F5344CB8AC3E}">
        <p14:creationId xmlns:p14="http://schemas.microsoft.com/office/powerpoint/2010/main" val="34291388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134A4D-BBC6-4FAF-9390-846994385D7E}" type="slidenum">
              <a:rPr lang="en-US" altLang="en-US"/>
              <a:pPr>
                <a:defRPr/>
              </a:pPr>
              <a:t>‹#›</a:t>
            </a:fld>
            <a:endParaRPr lang="en-US" altLang="en-US"/>
          </a:p>
        </p:txBody>
      </p:sp>
    </p:spTree>
    <p:extLst>
      <p:ext uri="{BB962C8B-B14F-4D97-AF65-F5344CB8AC3E}">
        <p14:creationId xmlns:p14="http://schemas.microsoft.com/office/powerpoint/2010/main" val="12171884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5354E-A58D-4AE3-9023-DBAAC0D643AA}" type="slidenum">
              <a:rPr lang="en-US" altLang="en-US"/>
              <a:pPr>
                <a:defRPr/>
              </a:pPr>
              <a:t>‹#›</a:t>
            </a:fld>
            <a:endParaRPr lang="en-US" altLang="en-US"/>
          </a:p>
        </p:txBody>
      </p:sp>
    </p:spTree>
    <p:extLst>
      <p:ext uri="{BB962C8B-B14F-4D97-AF65-F5344CB8AC3E}">
        <p14:creationId xmlns:p14="http://schemas.microsoft.com/office/powerpoint/2010/main" val="19252727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7C010D-8DA9-4FD9-A213-682992F35FBD}" type="slidenum">
              <a:rPr lang="en-US" altLang="en-US"/>
              <a:pPr>
                <a:defRPr/>
              </a:pPr>
              <a:t>‹#›</a:t>
            </a:fld>
            <a:endParaRPr lang="en-US" altLang="en-US"/>
          </a:p>
        </p:txBody>
      </p:sp>
    </p:spTree>
    <p:extLst>
      <p:ext uri="{BB962C8B-B14F-4D97-AF65-F5344CB8AC3E}">
        <p14:creationId xmlns:p14="http://schemas.microsoft.com/office/powerpoint/2010/main" val="357878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7DD315-A98F-4D99-A6CE-63E56DFEFD7D}" type="slidenum">
              <a:rPr lang="en-US" altLang="en-US"/>
              <a:pPr>
                <a:defRPr/>
              </a:pPr>
              <a:t>‹#›</a:t>
            </a:fld>
            <a:endParaRPr lang="en-US" altLang="en-US"/>
          </a:p>
        </p:txBody>
      </p:sp>
    </p:spTree>
    <p:extLst>
      <p:ext uri="{BB962C8B-B14F-4D97-AF65-F5344CB8AC3E}">
        <p14:creationId xmlns:p14="http://schemas.microsoft.com/office/powerpoint/2010/main" val="1006009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ea typeface="Times New Roman (Hebrew)" charset="0"/>
                <a:cs typeface="Times New Roman (Hebrew)" charset="0"/>
              </a:defRPr>
            </a:lvl1pPr>
          </a:lstStyle>
          <a:p>
            <a:pPr>
              <a:defRPr/>
            </a:pPr>
            <a:fld id="{2473D7A4-F3D1-4B3C-8189-54ABF711E6A7}" type="slidenum">
              <a:rPr lang="en-US" altLang="en-US"/>
              <a:pPr>
                <a:defRPr/>
              </a:pPr>
              <a:t>‹#›</a:t>
            </a:fld>
            <a:endParaRPr lang="en-US" altLang="en-US"/>
          </a:p>
        </p:txBody>
      </p:sp>
      <p:sp>
        <p:nvSpPr>
          <p:cNvPr id="8" name="TextBox 6"/>
          <p:cNvSpPr txBox="1"/>
          <p:nvPr userDrawn="1"/>
        </p:nvSpPr>
        <p:spPr>
          <a:xfrm>
            <a:off x="0" y="6519446"/>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txStyles>
    <p:titleStyle>
      <a:lvl1pPr algn="ctr" rtl="1" eaLnBrk="0" fontAlgn="base" hangingPunct="0">
        <a:spcBef>
          <a:spcPct val="0"/>
        </a:spcBef>
        <a:spcAft>
          <a:spcPct val="0"/>
        </a:spcAft>
        <a:defRPr sz="4400">
          <a:solidFill>
            <a:schemeClr val="tx2"/>
          </a:solidFill>
          <a:latin typeface="+mj-lt"/>
          <a:ea typeface="+mj-ea"/>
          <a:cs typeface="Arial" charset="0"/>
        </a:defRPr>
      </a:lvl1pPr>
      <a:lvl2pPr algn="ctr" rtl="1" eaLnBrk="0" fontAlgn="base" hangingPunct="0">
        <a:spcBef>
          <a:spcPct val="0"/>
        </a:spcBef>
        <a:spcAft>
          <a:spcPct val="0"/>
        </a:spcAft>
        <a:defRPr sz="4400">
          <a:solidFill>
            <a:schemeClr val="tx2"/>
          </a:solidFill>
          <a:latin typeface="Times New Roman" pitchFamily="18" charset="0"/>
          <a:cs typeface="Arial" charset="0"/>
        </a:defRPr>
      </a:lvl2pPr>
      <a:lvl3pPr algn="ctr" rtl="1" eaLnBrk="0" fontAlgn="base" hangingPunct="0">
        <a:spcBef>
          <a:spcPct val="0"/>
        </a:spcBef>
        <a:spcAft>
          <a:spcPct val="0"/>
        </a:spcAft>
        <a:defRPr sz="4400">
          <a:solidFill>
            <a:schemeClr val="tx2"/>
          </a:solidFill>
          <a:latin typeface="Times New Roman" pitchFamily="18" charset="0"/>
          <a:cs typeface="Arial" charset="0"/>
        </a:defRPr>
      </a:lvl3pPr>
      <a:lvl4pPr algn="ctr" rtl="1" eaLnBrk="0" fontAlgn="base" hangingPunct="0">
        <a:spcBef>
          <a:spcPct val="0"/>
        </a:spcBef>
        <a:spcAft>
          <a:spcPct val="0"/>
        </a:spcAft>
        <a:defRPr sz="4400">
          <a:solidFill>
            <a:schemeClr val="tx2"/>
          </a:solidFill>
          <a:latin typeface="Times New Roman" pitchFamily="18" charset="0"/>
          <a:cs typeface="Arial" charset="0"/>
        </a:defRPr>
      </a:lvl4pPr>
      <a:lvl5pPr algn="ctr" rtl="1" eaLnBrk="0" fontAlgn="base" hangingPunct="0">
        <a:spcBef>
          <a:spcPct val="0"/>
        </a:spcBef>
        <a:spcAft>
          <a:spcPct val="0"/>
        </a:spcAft>
        <a:defRPr sz="4400">
          <a:solidFill>
            <a:schemeClr val="tx2"/>
          </a:solidFill>
          <a:latin typeface="Times New Roman" pitchFamily="18" charset="0"/>
          <a:cs typeface="Arial"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Arial"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Arial"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Arial"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Arial"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Arial"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mn-ea"/>
                <a:cs typeface="Times New Roman (Hebrew)" panose="02020603050405020304" pitchFamily="18"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panose="02020603050405020304" pitchFamily="18"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panose="02020603050405020304" pitchFamily="18" charset="0"/>
              </a:defRPr>
            </a:lvl1pPr>
          </a:lstStyle>
          <a:p>
            <a:pPr>
              <a:defRPr/>
            </a:pPr>
            <a:fld id="{A93AFB31-E831-4356-A629-1703950FB062}" type="slidenum">
              <a:rPr lang="en-US" altLang="en-US"/>
              <a:pPr>
                <a:defRPr/>
              </a:pPr>
              <a:t>‹#›</a:t>
            </a:fld>
            <a:endParaRPr lang="en-US" altLang="en-US"/>
          </a:p>
        </p:txBody>
      </p:sp>
      <p:sp>
        <p:nvSpPr>
          <p:cNvPr id="7" name="TextBox 6"/>
          <p:cNvSpPr txBox="1"/>
          <p:nvPr userDrawn="1"/>
        </p:nvSpPr>
        <p:spPr>
          <a:xfrm>
            <a:off x="9939" y="6477000"/>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1" eaLnBrk="0" fontAlgn="base" hangingPunct="0">
        <a:spcBef>
          <a:spcPct val="0"/>
        </a:spcBef>
        <a:spcAft>
          <a:spcPct val="0"/>
        </a:spcAft>
        <a:defRPr sz="4400" kern="1200">
          <a:solidFill>
            <a:schemeClr val="tx2"/>
          </a:solidFill>
          <a:latin typeface="+mj-lt"/>
          <a:ea typeface="+mj-ea"/>
          <a:cs typeface="Arial" panose="020B0604020202020204" pitchFamily="34" charset="0"/>
        </a:defRPr>
      </a:lvl1pPr>
      <a:lvl2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6pPr>
      <a:lvl7pPr marL="9144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7pPr>
      <a:lvl8pPr marL="13716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8pPr>
      <a:lvl9pPr marL="18288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9pPr>
    </p:titleStyle>
    <p:bodyStyle>
      <a:lvl1pPr marL="342900" indent="-342900" algn="r" rtl="1" eaLnBrk="0" fontAlgn="base" hangingPunct="0">
        <a:spcBef>
          <a:spcPct val="20000"/>
        </a:spcBef>
        <a:spcAft>
          <a:spcPct val="0"/>
        </a:spcAft>
        <a:buChar char="•"/>
        <a:defRPr sz="3200" kern="1200">
          <a:solidFill>
            <a:schemeClr val="tx1"/>
          </a:solidFill>
          <a:latin typeface="+mn-lt"/>
          <a:ea typeface="+mn-ea"/>
          <a:cs typeface="Arial" panose="020B0604020202020204" pitchFamily="34" charset="0"/>
        </a:defRPr>
      </a:lvl1pPr>
      <a:lvl2pPr marL="742950" indent="-285750" algn="r" rtl="1" eaLnBrk="0" fontAlgn="base" hangingPunct="0">
        <a:spcBef>
          <a:spcPct val="20000"/>
        </a:spcBef>
        <a:spcAft>
          <a:spcPct val="0"/>
        </a:spcAft>
        <a:buChar char="–"/>
        <a:defRPr sz="2800" kern="1200">
          <a:solidFill>
            <a:schemeClr val="tx1"/>
          </a:solidFill>
          <a:latin typeface="+mn-lt"/>
          <a:ea typeface="Times New Roman (Hebrew)" panose="02020603050405020304" pitchFamily="18" charset="0"/>
          <a:cs typeface="Arial" panose="020B0604020202020204" pitchFamily="34" charset="0"/>
        </a:defRPr>
      </a:lvl2pPr>
      <a:lvl3pPr marL="1143000" indent="-228600" algn="r" rtl="1" eaLnBrk="0" fontAlgn="base" hangingPunct="0">
        <a:spcBef>
          <a:spcPct val="20000"/>
        </a:spcBef>
        <a:spcAft>
          <a:spcPct val="0"/>
        </a:spcAft>
        <a:buChar char="•"/>
        <a:defRPr sz="2400" kern="1200">
          <a:solidFill>
            <a:schemeClr val="tx1"/>
          </a:solidFill>
          <a:latin typeface="+mn-lt"/>
          <a:ea typeface="Times New Roman (Hebrew)" panose="02020603050405020304" pitchFamily="18" charset="0"/>
          <a:cs typeface="Arial" panose="020B0604020202020204" pitchFamily="34" charset="0"/>
        </a:defRPr>
      </a:lvl3pPr>
      <a:lvl4pPr marL="1600200" indent="-228600" algn="r" rtl="1" eaLnBrk="0" fontAlgn="base" hangingPunct="0">
        <a:spcBef>
          <a:spcPct val="20000"/>
        </a:spcBef>
        <a:spcAft>
          <a:spcPct val="0"/>
        </a:spcAft>
        <a:buChar char="–"/>
        <a:defRPr sz="2000" kern="1200">
          <a:solidFill>
            <a:schemeClr val="tx1"/>
          </a:solidFill>
          <a:latin typeface="+mn-lt"/>
          <a:ea typeface="Times New Roman (Hebrew)" panose="02020603050405020304" pitchFamily="18" charset="0"/>
          <a:cs typeface="Arial" panose="020B0604020202020204" pitchFamily="34" charset="0"/>
        </a:defRPr>
      </a:lvl4pPr>
      <a:lvl5pPr marL="2057400" indent="-228600" algn="r" rtl="1" eaLnBrk="0" fontAlgn="base" hangingPunct="0">
        <a:spcBef>
          <a:spcPct val="20000"/>
        </a:spcBef>
        <a:spcAft>
          <a:spcPct val="0"/>
        </a:spcAft>
        <a:buChar char="»"/>
        <a:defRPr sz="2000" kern="1200">
          <a:solidFill>
            <a:schemeClr val="tx1"/>
          </a:solidFill>
          <a:latin typeface="+mn-lt"/>
          <a:ea typeface="Times New Roman (Hebrew)" panose="020206030504050203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mn-ea"/>
                <a:cs typeface="Times New Roman (Hebrew)" panose="02020603050405020304" pitchFamily="18"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panose="02020603050405020304" pitchFamily="18"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panose="02020603050405020304" pitchFamily="18" charset="0"/>
              </a:defRPr>
            </a:lvl1pPr>
          </a:lstStyle>
          <a:p>
            <a:pPr>
              <a:defRPr/>
            </a:pPr>
            <a:fld id="{E30AB782-01C2-467E-881C-490025EFF339}" type="slidenum">
              <a:rPr lang="en-US" altLang="en-US"/>
              <a:pPr>
                <a:defRPr/>
              </a:pPr>
              <a:t>‹#›</a:t>
            </a:fld>
            <a:endParaRPr lang="en-US" altLang="en-US"/>
          </a:p>
        </p:txBody>
      </p:sp>
      <p:sp>
        <p:nvSpPr>
          <p:cNvPr id="7" name="TextBox 6"/>
          <p:cNvSpPr txBox="1"/>
          <p:nvPr userDrawn="1"/>
        </p:nvSpPr>
        <p:spPr>
          <a:xfrm>
            <a:off x="0" y="6477000"/>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504" r:id="rId1"/>
    <p:sldLayoutId id="2147485505" r:id="rId2"/>
    <p:sldLayoutId id="2147485506" r:id="rId3"/>
    <p:sldLayoutId id="2147485507" r:id="rId4"/>
    <p:sldLayoutId id="2147485508" r:id="rId5"/>
    <p:sldLayoutId id="2147485509" r:id="rId6"/>
    <p:sldLayoutId id="2147485510" r:id="rId7"/>
    <p:sldLayoutId id="2147485511" r:id="rId8"/>
    <p:sldLayoutId id="2147485512" r:id="rId9"/>
    <p:sldLayoutId id="2147485513" r:id="rId10"/>
    <p:sldLayoutId id="2147485514" r:id="rId11"/>
  </p:sldLayoutIdLst>
  <p:txStyles>
    <p:titleStyle>
      <a:lvl1pPr algn="ctr" rtl="1" eaLnBrk="0" fontAlgn="base" hangingPunct="0">
        <a:spcBef>
          <a:spcPct val="0"/>
        </a:spcBef>
        <a:spcAft>
          <a:spcPct val="0"/>
        </a:spcAft>
        <a:defRPr sz="4400" kern="1200">
          <a:solidFill>
            <a:schemeClr val="tx2"/>
          </a:solidFill>
          <a:latin typeface="+mj-lt"/>
          <a:ea typeface="+mj-ea"/>
          <a:cs typeface="Arial" panose="020B0604020202020204" pitchFamily="34" charset="0"/>
        </a:defRPr>
      </a:lvl1pPr>
      <a:lvl2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6pPr>
      <a:lvl7pPr marL="9144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7pPr>
      <a:lvl8pPr marL="13716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8pPr>
      <a:lvl9pPr marL="18288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9pPr>
    </p:titleStyle>
    <p:bodyStyle>
      <a:lvl1pPr marL="342900" indent="-342900" algn="r" rtl="1" eaLnBrk="0" fontAlgn="base" hangingPunct="0">
        <a:spcBef>
          <a:spcPct val="20000"/>
        </a:spcBef>
        <a:spcAft>
          <a:spcPct val="0"/>
        </a:spcAft>
        <a:buChar char="•"/>
        <a:defRPr sz="3200" kern="1200">
          <a:solidFill>
            <a:schemeClr val="tx1"/>
          </a:solidFill>
          <a:latin typeface="+mn-lt"/>
          <a:ea typeface="+mn-ea"/>
          <a:cs typeface="Arial" panose="020B0604020202020204" pitchFamily="34" charset="0"/>
        </a:defRPr>
      </a:lvl1pPr>
      <a:lvl2pPr marL="742950" indent="-285750" algn="r" rtl="1" eaLnBrk="0" fontAlgn="base" hangingPunct="0">
        <a:spcBef>
          <a:spcPct val="20000"/>
        </a:spcBef>
        <a:spcAft>
          <a:spcPct val="0"/>
        </a:spcAft>
        <a:buChar char="–"/>
        <a:defRPr sz="2800" kern="1200">
          <a:solidFill>
            <a:schemeClr val="tx1"/>
          </a:solidFill>
          <a:latin typeface="+mn-lt"/>
          <a:ea typeface="Times New Roman (Hebrew)" panose="02020603050405020304" pitchFamily="18" charset="0"/>
          <a:cs typeface="Arial" panose="020B0604020202020204" pitchFamily="34" charset="0"/>
        </a:defRPr>
      </a:lvl2pPr>
      <a:lvl3pPr marL="1143000" indent="-228600" algn="r" rtl="1" eaLnBrk="0" fontAlgn="base" hangingPunct="0">
        <a:spcBef>
          <a:spcPct val="20000"/>
        </a:spcBef>
        <a:spcAft>
          <a:spcPct val="0"/>
        </a:spcAft>
        <a:buChar char="•"/>
        <a:defRPr sz="2400" kern="1200">
          <a:solidFill>
            <a:schemeClr val="tx1"/>
          </a:solidFill>
          <a:latin typeface="+mn-lt"/>
          <a:ea typeface="Times New Roman (Hebrew)" panose="02020603050405020304" pitchFamily="18" charset="0"/>
          <a:cs typeface="Arial" panose="020B0604020202020204" pitchFamily="34" charset="0"/>
        </a:defRPr>
      </a:lvl3pPr>
      <a:lvl4pPr marL="1600200" indent="-228600" algn="r" rtl="1" eaLnBrk="0" fontAlgn="base" hangingPunct="0">
        <a:spcBef>
          <a:spcPct val="20000"/>
        </a:spcBef>
        <a:spcAft>
          <a:spcPct val="0"/>
        </a:spcAft>
        <a:buChar char="–"/>
        <a:defRPr sz="2000" kern="1200">
          <a:solidFill>
            <a:schemeClr val="tx1"/>
          </a:solidFill>
          <a:latin typeface="+mn-lt"/>
          <a:ea typeface="Times New Roman (Hebrew)" panose="02020603050405020304" pitchFamily="18" charset="0"/>
          <a:cs typeface="Arial" panose="020B0604020202020204" pitchFamily="34" charset="0"/>
        </a:defRPr>
      </a:lvl4pPr>
      <a:lvl5pPr marL="2057400" indent="-228600" algn="r" rtl="1" eaLnBrk="0" fontAlgn="base" hangingPunct="0">
        <a:spcBef>
          <a:spcPct val="20000"/>
        </a:spcBef>
        <a:spcAft>
          <a:spcPct val="0"/>
        </a:spcAft>
        <a:buChar char="»"/>
        <a:defRPr sz="2000" kern="1200">
          <a:solidFill>
            <a:schemeClr val="tx1"/>
          </a:solidFill>
          <a:latin typeface="+mn-lt"/>
          <a:ea typeface="Times New Roman (Hebrew)" panose="020206030504050203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mn-ea"/>
                <a:cs typeface="Times New Roman (Hebrew)" panose="02020603050405020304" pitchFamily="18"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panose="02020603050405020304" pitchFamily="18"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panose="02020603050405020304" pitchFamily="18" charset="0"/>
              </a:defRPr>
            </a:lvl1pPr>
          </a:lstStyle>
          <a:p>
            <a:pPr>
              <a:defRPr/>
            </a:pPr>
            <a:fld id="{4C0743D5-D3D8-4569-9475-CD746CF9A08B}" type="slidenum">
              <a:rPr lang="en-US" altLang="en-US"/>
              <a:pPr>
                <a:defRPr/>
              </a:pPr>
              <a:t>‹#›</a:t>
            </a:fld>
            <a:endParaRPr lang="en-US" altLang="en-US"/>
          </a:p>
        </p:txBody>
      </p:sp>
      <p:sp>
        <p:nvSpPr>
          <p:cNvPr id="7" name="TextBox 6"/>
          <p:cNvSpPr txBox="1"/>
          <p:nvPr userDrawn="1"/>
        </p:nvSpPr>
        <p:spPr>
          <a:xfrm>
            <a:off x="0" y="6477000"/>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515" r:id="rId1"/>
    <p:sldLayoutId id="2147485516" r:id="rId2"/>
    <p:sldLayoutId id="2147485517" r:id="rId3"/>
    <p:sldLayoutId id="2147485518" r:id="rId4"/>
    <p:sldLayoutId id="2147485519" r:id="rId5"/>
    <p:sldLayoutId id="2147485520" r:id="rId6"/>
    <p:sldLayoutId id="2147485521" r:id="rId7"/>
    <p:sldLayoutId id="2147485522" r:id="rId8"/>
    <p:sldLayoutId id="2147485523" r:id="rId9"/>
    <p:sldLayoutId id="2147485524" r:id="rId10"/>
    <p:sldLayoutId id="2147485525" r:id="rId11"/>
  </p:sldLayoutIdLst>
  <p:txStyles>
    <p:titleStyle>
      <a:lvl1pPr algn="ctr" rtl="1" eaLnBrk="0" fontAlgn="base" hangingPunct="0">
        <a:spcBef>
          <a:spcPct val="0"/>
        </a:spcBef>
        <a:spcAft>
          <a:spcPct val="0"/>
        </a:spcAft>
        <a:defRPr sz="4400" kern="1200">
          <a:solidFill>
            <a:schemeClr val="tx2"/>
          </a:solidFill>
          <a:latin typeface="+mj-lt"/>
          <a:ea typeface="+mj-ea"/>
          <a:cs typeface="Arial" panose="020B0604020202020204" pitchFamily="34" charset="0"/>
        </a:defRPr>
      </a:lvl1pPr>
      <a:lvl2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6pPr>
      <a:lvl7pPr marL="9144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7pPr>
      <a:lvl8pPr marL="13716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8pPr>
      <a:lvl9pPr marL="18288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9pPr>
    </p:titleStyle>
    <p:bodyStyle>
      <a:lvl1pPr marL="342900" indent="-342900" algn="r" rtl="1" eaLnBrk="0" fontAlgn="base" hangingPunct="0">
        <a:spcBef>
          <a:spcPct val="20000"/>
        </a:spcBef>
        <a:spcAft>
          <a:spcPct val="0"/>
        </a:spcAft>
        <a:buChar char="•"/>
        <a:defRPr sz="3200" kern="1200">
          <a:solidFill>
            <a:schemeClr val="tx1"/>
          </a:solidFill>
          <a:latin typeface="+mn-lt"/>
          <a:ea typeface="+mn-ea"/>
          <a:cs typeface="Arial" panose="020B0604020202020204" pitchFamily="34" charset="0"/>
        </a:defRPr>
      </a:lvl1pPr>
      <a:lvl2pPr marL="742950" indent="-285750" algn="r" rtl="1" eaLnBrk="0" fontAlgn="base" hangingPunct="0">
        <a:spcBef>
          <a:spcPct val="20000"/>
        </a:spcBef>
        <a:spcAft>
          <a:spcPct val="0"/>
        </a:spcAft>
        <a:buChar char="–"/>
        <a:defRPr sz="2800" kern="1200">
          <a:solidFill>
            <a:schemeClr val="tx1"/>
          </a:solidFill>
          <a:latin typeface="+mn-lt"/>
          <a:ea typeface="Times New Roman (Hebrew)" panose="02020603050405020304" pitchFamily="18" charset="0"/>
          <a:cs typeface="Arial" panose="020B0604020202020204" pitchFamily="34" charset="0"/>
        </a:defRPr>
      </a:lvl2pPr>
      <a:lvl3pPr marL="1143000" indent="-228600" algn="r" rtl="1" eaLnBrk="0" fontAlgn="base" hangingPunct="0">
        <a:spcBef>
          <a:spcPct val="20000"/>
        </a:spcBef>
        <a:spcAft>
          <a:spcPct val="0"/>
        </a:spcAft>
        <a:buChar char="•"/>
        <a:defRPr sz="2400" kern="1200">
          <a:solidFill>
            <a:schemeClr val="tx1"/>
          </a:solidFill>
          <a:latin typeface="+mn-lt"/>
          <a:ea typeface="Times New Roman (Hebrew)" panose="02020603050405020304" pitchFamily="18" charset="0"/>
          <a:cs typeface="Arial" panose="020B0604020202020204" pitchFamily="34" charset="0"/>
        </a:defRPr>
      </a:lvl3pPr>
      <a:lvl4pPr marL="1600200" indent="-228600" algn="r" rtl="1" eaLnBrk="0" fontAlgn="base" hangingPunct="0">
        <a:spcBef>
          <a:spcPct val="20000"/>
        </a:spcBef>
        <a:spcAft>
          <a:spcPct val="0"/>
        </a:spcAft>
        <a:buChar char="–"/>
        <a:defRPr sz="2000" kern="1200">
          <a:solidFill>
            <a:schemeClr val="tx1"/>
          </a:solidFill>
          <a:latin typeface="+mn-lt"/>
          <a:ea typeface="Times New Roman (Hebrew)" panose="02020603050405020304" pitchFamily="18" charset="0"/>
          <a:cs typeface="Arial" panose="020B0604020202020204" pitchFamily="34" charset="0"/>
        </a:defRPr>
      </a:lvl4pPr>
      <a:lvl5pPr marL="2057400" indent="-228600" algn="r" rtl="1" eaLnBrk="0" fontAlgn="base" hangingPunct="0">
        <a:spcBef>
          <a:spcPct val="20000"/>
        </a:spcBef>
        <a:spcAft>
          <a:spcPct val="0"/>
        </a:spcAft>
        <a:buChar char="»"/>
        <a:defRPr sz="2000" kern="1200">
          <a:solidFill>
            <a:schemeClr val="tx1"/>
          </a:solidFill>
          <a:latin typeface="+mn-lt"/>
          <a:ea typeface="Times New Roman (Hebrew)" panose="020206030504050203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mn-ea"/>
                <a:cs typeface="Times New Roman (Hebrew)" panose="02020603050405020304" pitchFamily="18"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panose="02020603050405020304" pitchFamily="18"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panose="02020603050405020304" pitchFamily="18" charset="0"/>
              </a:defRPr>
            </a:lvl1pPr>
          </a:lstStyle>
          <a:p>
            <a:pPr>
              <a:defRPr/>
            </a:pPr>
            <a:fld id="{E505FE24-CC55-4282-BC49-1325FF7E0809}" type="slidenum">
              <a:rPr lang="en-US" altLang="en-US"/>
              <a:pPr>
                <a:defRPr/>
              </a:pPr>
              <a:t>‹#›</a:t>
            </a:fld>
            <a:endParaRPr lang="en-US" altLang="en-US"/>
          </a:p>
        </p:txBody>
      </p:sp>
      <p:sp>
        <p:nvSpPr>
          <p:cNvPr id="7" name="TextBox 6"/>
          <p:cNvSpPr txBox="1"/>
          <p:nvPr userDrawn="1"/>
        </p:nvSpPr>
        <p:spPr>
          <a:xfrm>
            <a:off x="0" y="6477000"/>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526" r:id="rId1"/>
    <p:sldLayoutId id="2147485527" r:id="rId2"/>
    <p:sldLayoutId id="2147485528" r:id="rId3"/>
    <p:sldLayoutId id="2147485529" r:id="rId4"/>
    <p:sldLayoutId id="2147485530" r:id="rId5"/>
    <p:sldLayoutId id="2147485531" r:id="rId6"/>
    <p:sldLayoutId id="2147485532" r:id="rId7"/>
    <p:sldLayoutId id="2147485533" r:id="rId8"/>
    <p:sldLayoutId id="2147485534" r:id="rId9"/>
    <p:sldLayoutId id="2147485535" r:id="rId10"/>
    <p:sldLayoutId id="2147485536" r:id="rId11"/>
  </p:sldLayoutIdLst>
  <p:txStyles>
    <p:titleStyle>
      <a:lvl1pPr algn="ctr" rtl="1" eaLnBrk="0" fontAlgn="base" hangingPunct="0">
        <a:spcBef>
          <a:spcPct val="0"/>
        </a:spcBef>
        <a:spcAft>
          <a:spcPct val="0"/>
        </a:spcAft>
        <a:defRPr sz="4400" kern="1200">
          <a:solidFill>
            <a:schemeClr val="tx2"/>
          </a:solidFill>
          <a:latin typeface="+mj-lt"/>
          <a:ea typeface="+mj-ea"/>
          <a:cs typeface="Times New Roman" panose="02020603050405020304" pitchFamily="18" charset="0"/>
        </a:defRPr>
      </a:lvl1pPr>
      <a:lvl2pPr algn="ctr" rtl="1"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1"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1"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1"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6pPr>
      <a:lvl7pPr marL="9144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7pPr>
      <a:lvl8pPr marL="13716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8pPr>
      <a:lvl9pPr marL="18288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9pPr>
    </p:titleStyle>
    <p:bodyStyle>
      <a:lvl1pPr marL="342900" indent="-342900" algn="r" rtl="1" eaLnBrk="0" fontAlgn="base" hangingPunct="0">
        <a:spcBef>
          <a:spcPct val="20000"/>
        </a:spcBef>
        <a:spcAft>
          <a:spcPct val="0"/>
        </a:spcAft>
        <a:buChar char="•"/>
        <a:defRPr sz="3200" kern="1200">
          <a:solidFill>
            <a:schemeClr val="tx1"/>
          </a:solidFill>
          <a:latin typeface="+mn-lt"/>
          <a:ea typeface="+mn-ea"/>
          <a:cs typeface="Times New Roman" panose="02020603050405020304" pitchFamily="18" charset="0"/>
        </a:defRPr>
      </a:lvl1pPr>
      <a:lvl2pPr marL="742950" indent="-285750" algn="r" rtl="1" eaLnBrk="0" fontAlgn="base" hangingPunct="0">
        <a:spcBef>
          <a:spcPct val="20000"/>
        </a:spcBef>
        <a:spcAft>
          <a:spcPct val="0"/>
        </a:spcAft>
        <a:buChar char="–"/>
        <a:defRPr sz="2800" kern="1200">
          <a:solidFill>
            <a:schemeClr val="tx1"/>
          </a:solidFill>
          <a:latin typeface="+mn-lt"/>
          <a:ea typeface="Times New Roman (Hebrew)" charset="0"/>
          <a:cs typeface="Times New Roman" panose="02020603050405020304" pitchFamily="18" charset="0"/>
        </a:defRPr>
      </a:lvl2pPr>
      <a:lvl3pPr marL="1143000" indent="-228600" algn="r" rtl="1" eaLnBrk="0" fontAlgn="base" hangingPunct="0">
        <a:spcBef>
          <a:spcPct val="20000"/>
        </a:spcBef>
        <a:spcAft>
          <a:spcPct val="0"/>
        </a:spcAft>
        <a:buChar char="•"/>
        <a:defRPr sz="2400" kern="1200">
          <a:solidFill>
            <a:schemeClr val="tx1"/>
          </a:solidFill>
          <a:latin typeface="+mn-lt"/>
          <a:ea typeface="Times New Roman (Hebrew)" charset="0"/>
          <a:cs typeface="Times New Roman" panose="02020603050405020304" pitchFamily="18" charset="0"/>
        </a:defRPr>
      </a:lvl3pPr>
      <a:lvl4pPr marL="1600200" indent="-228600" algn="r" rtl="1" eaLnBrk="0" fontAlgn="base" hangingPunct="0">
        <a:spcBef>
          <a:spcPct val="20000"/>
        </a:spcBef>
        <a:spcAft>
          <a:spcPct val="0"/>
        </a:spcAft>
        <a:buChar char="–"/>
        <a:defRPr sz="2000" kern="1200">
          <a:solidFill>
            <a:schemeClr val="tx1"/>
          </a:solidFill>
          <a:latin typeface="+mn-lt"/>
          <a:ea typeface="Times New Roman (Hebrew)" charset="0"/>
          <a:cs typeface="Times New Roman" panose="02020603050405020304" pitchFamily="18" charset="0"/>
        </a:defRPr>
      </a:lvl4pPr>
      <a:lvl5pPr marL="2057400" indent="-228600" algn="r" rtl="1" eaLnBrk="0" fontAlgn="base" hangingPunct="0">
        <a:spcBef>
          <a:spcPct val="20000"/>
        </a:spcBef>
        <a:spcAft>
          <a:spcPct val="0"/>
        </a:spcAft>
        <a:buChar char="»"/>
        <a:defRPr sz="2000" kern="1200">
          <a:solidFill>
            <a:schemeClr val="tx1"/>
          </a:solidFill>
          <a:latin typeface="+mn-lt"/>
          <a:ea typeface="Times New Roman (Hebrew)"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latin typeface="Arial" pitchFamily="34" charset="0"/>
                <a:ea typeface="+mn-ea"/>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latin typeface="Arial" pitchFamily="34" charset="0"/>
                <a:ea typeface="+mn-ea"/>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latin typeface="Arial" panose="020B0604020202020204" pitchFamily="34" charset="0"/>
                <a:ea typeface="+mn-ea"/>
                <a:cs typeface="Arial" panose="020B0604020202020204" pitchFamily="34" charset="0"/>
              </a:defRPr>
            </a:lvl1pPr>
          </a:lstStyle>
          <a:p>
            <a:pPr>
              <a:defRPr/>
            </a:pPr>
            <a:fld id="{D408A942-3B66-4E33-9F5A-66E6405ED8D0}" type="slidenum">
              <a:rPr lang="en-US" altLang="en-US"/>
              <a:pPr>
                <a:defRPr/>
              </a:pPr>
              <a:t>‹#›</a:t>
            </a:fld>
            <a:endParaRPr lang="en-US" altLang="en-US"/>
          </a:p>
        </p:txBody>
      </p:sp>
      <p:sp>
        <p:nvSpPr>
          <p:cNvPr id="7" name="TextBox 6"/>
          <p:cNvSpPr txBox="1"/>
          <p:nvPr userDrawn="1"/>
        </p:nvSpPr>
        <p:spPr>
          <a:xfrm>
            <a:off x="0" y="6519446"/>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mn-ea"/>
                <a:cs typeface="Times New Roman (Hebrew)" panose="02020603050405020304" pitchFamily="18"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panose="02020603050405020304" pitchFamily="18"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panose="02020603050405020304" pitchFamily="18" charset="0"/>
              </a:defRPr>
            </a:lvl1pPr>
          </a:lstStyle>
          <a:p>
            <a:pPr>
              <a:defRPr/>
            </a:pPr>
            <a:fld id="{E37BD878-8305-4340-BBED-15A896D43859}" type="slidenum">
              <a:rPr lang="en-US" altLang="en-US"/>
              <a:pPr>
                <a:defRPr/>
              </a:pPr>
              <a:t>‹#›</a:t>
            </a:fld>
            <a:endParaRPr lang="en-US" altLang="en-US"/>
          </a:p>
        </p:txBody>
      </p:sp>
      <p:sp>
        <p:nvSpPr>
          <p:cNvPr id="7" name="TextBox 6"/>
          <p:cNvSpPr txBox="1"/>
          <p:nvPr userDrawn="1"/>
        </p:nvSpPr>
        <p:spPr>
          <a:xfrm>
            <a:off x="0" y="6477000"/>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537" r:id="rId1"/>
    <p:sldLayoutId id="2147485538" r:id="rId2"/>
    <p:sldLayoutId id="2147485539" r:id="rId3"/>
    <p:sldLayoutId id="2147485540" r:id="rId4"/>
    <p:sldLayoutId id="2147485541" r:id="rId5"/>
    <p:sldLayoutId id="2147485542" r:id="rId6"/>
    <p:sldLayoutId id="2147485543" r:id="rId7"/>
    <p:sldLayoutId id="2147485544" r:id="rId8"/>
    <p:sldLayoutId id="2147485545" r:id="rId9"/>
    <p:sldLayoutId id="2147485546" r:id="rId10"/>
    <p:sldLayoutId id="2147485547" r:id="rId11"/>
  </p:sldLayoutIdLst>
  <p:txStyles>
    <p:titleStyle>
      <a:lvl1pPr algn="ctr" rtl="1" eaLnBrk="0" fontAlgn="base" hangingPunct="0">
        <a:spcBef>
          <a:spcPct val="0"/>
        </a:spcBef>
        <a:spcAft>
          <a:spcPct val="0"/>
        </a:spcAft>
        <a:defRPr sz="4400" kern="1200">
          <a:solidFill>
            <a:schemeClr val="tx2"/>
          </a:solidFill>
          <a:latin typeface="+mj-lt"/>
          <a:ea typeface="+mj-ea"/>
          <a:cs typeface="Arial" panose="020B0604020202020204" pitchFamily="34" charset="0"/>
        </a:defRPr>
      </a:lvl1pPr>
      <a:lvl2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1"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6pPr>
      <a:lvl7pPr marL="9144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7pPr>
      <a:lvl8pPr marL="13716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8pPr>
      <a:lvl9pPr marL="18288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9pPr>
    </p:titleStyle>
    <p:bodyStyle>
      <a:lvl1pPr marL="342900" indent="-342900" algn="r" rtl="1" eaLnBrk="0" fontAlgn="base" hangingPunct="0">
        <a:spcBef>
          <a:spcPct val="20000"/>
        </a:spcBef>
        <a:spcAft>
          <a:spcPct val="0"/>
        </a:spcAft>
        <a:buChar char="•"/>
        <a:defRPr sz="3200" kern="1200">
          <a:solidFill>
            <a:schemeClr val="tx1"/>
          </a:solidFill>
          <a:latin typeface="+mn-lt"/>
          <a:ea typeface="+mn-ea"/>
          <a:cs typeface="Arial" panose="020B0604020202020204" pitchFamily="34" charset="0"/>
        </a:defRPr>
      </a:lvl1pPr>
      <a:lvl2pPr marL="742950" indent="-285750" algn="r" rtl="1" eaLnBrk="0" fontAlgn="base" hangingPunct="0">
        <a:spcBef>
          <a:spcPct val="20000"/>
        </a:spcBef>
        <a:spcAft>
          <a:spcPct val="0"/>
        </a:spcAft>
        <a:buChar char="–"/>
        <a:defRPr sz="2800" kern="1200">
          <a:solidFill>
            <a:schemeClr val="tx1"/>
          </a:solidFill>
          <a:latin typeface="+mn-lt"/>
          <a:ea typeface="Times New Roman (Hebrew)" panose="02020603050405020304" pitchFamily="18" charset="0"/>
          <a:cs typeface="Arial" panose="020B0604020202020204" pitchFamily="34" charset="0"/>
        </a:defRPr>
      </a:lvl2pPr>
      <a:lvl3pPr marL="1143000" indent="-228600" algn="r" rtl="1" eaLnBrk="0" fontAlgn="base" hangingPunct="0">
        <a:spcBef>
          <a:spcPct val="20000"/>
        </a:spcBef>
        <a:spcAft>
          <a:spcPct val="0"/>
        </a:spcAft>
        <a:buChar char="•"/>
        <a:defRPr sz="2400" kern="1200">
          <a:solidFill>
            <a:schemeClr val="tx1"/>
          </a:solidFill>
          <a:latin typeface="+mn-lt"/>
          <a:ea typeface="Times New Roman (Hebrew)" panose="02020603050405020304" pitchFamily="18" charset="0"/>
          <a:cs typeface="Arial" panose="020B0604020202020204" pitchFamily="34" charset="0"/>
        </a:defRPr>
      </a:lvl3pPr>
      <a:lvl4pPr marL="1600200" indent="-228600" algn="r" rtl="1" eaLnBrk="0" fontAlgn="base" hangingPunct="0">
        <a:spcBef>
          <a:spcPct val="20000"/>
        </a:spcBef>
        <a:spcAft>
          <a:spcPct val="0"/>
        </a:spcAft>
        <a:buChar char="–"/>
        <a:defRPr sz="2000" kern="1200">
          <a:solidFill>
            <a:schemeClr val="tx1"/>
          </a:solidFill>
          <a:latin typeface="+mn-lt"/>
          <a:ea typeface="Times New Roman (Hebrew)" panose="02020603050405020304" pitchFamily="18" charset="0"/>
          <a:cs typeface="Arial" panose="020B0604020202020204" pitchFamily="34" charset="0"/>
        </a:defRPr>
      </a:lvl4pPr>
      <a:lvl5pPr marL="2057400" indent="-228600" algn="r" rtl="1" eaLnBrk="0" fontAlgn="base" hangingPunct="0">
        <a:spcBef>
          <a:spcPct val="20000"/>
        </a:spcBef>
        <a:spcAft>
          <a:spcPct val="0"/>
        </a:spcAft>
        <a:buChar char="»"/>
        <a:defRPr sz="2000" kern="1200">
          <a:solidFill>
            <a:schemeClr val="tx1"/>
          </a:solidFill>
          <a:latin typeface="+mn-lt"/>
          <a:ea typeface="Times New Roman (Hebrew)" panose="020206030504050203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Times New Roman (Hebrew)" charset="0"/>
                <a:cs typeface="Times New Roman (Hebrew)" charset="0"/>
              </a:defRPr>
            </a:lvl1pPr>
          </a:lstStyle>
          <a:p>
            <a:pPr>
              <a:defRPr/>
            </a:pPr>
            <a:fld id="{80F64A51-0033-4BDF-B013-24EED265E09B}" type="slidenum">
              <a:rPr lang="en-US" altLang="en-US"/>
              <a:pPr>
                <a:defRPr/>
              </a:pPr>
              <a:t>‹#›</a:t>
            </a:fld>
            <a:endParaRPr lang="en-US" altLang="en-US"/>
          </a:p>
        </p:txBody>
      </p:sp>
      <p:sp>
        <p:nvSpPr>
          <p:cNvPr id="7" name="TextBox 6"/>
          <p:cNvSpPr txBox="1"/>
          <p:nvPr userDrawn="1"/>
        </p:nvSpPr>
        <p:spPr>
          <a:xfrm>
            <a:off x="0" y="6477000"/>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548" r:id="rId1"/>
    <p:sldLayoutId id="2147485549" r:id="rId2"/>
    <p:sldLayoutId id="2147485550" r:id="rId3"/>
    <p:sldLayoutId id="2147485551" r:id="rId4"/>
    <p:sldLayoutId id="2147485552" r:id="rId5"/>
    <p:sldLayoutId id="2147485553" r:id="rId6"/>
    <p:sldLayoutId id="2147485554" r:id="rId7"/>
    <p:sldLayoutId id="2147485555" r:id="rId8"/>
    <p:sldLayoutId id="2147485556" r:id="rId9"/>
    <p:sldLayoutId id="2147485557" r:id="rId10"/>
    <p:sldLayoutId id="2147485558" r:id="rId11"/>
  </p:sldLayoutIdLst>
  <p:txStyles>
    <p:titleStyle>
      <a:lvl1pPr algn="ctr" rtl="1" eaLnBrk="0" fontAlgn="base" hangingPunct="0">
        <a:spcBef>
          <a:spcPct val="0"/>
        </a:spcBef>
        <a:spcAft>
          <a:spcPct val="0"/>
        </a:spcAft>
        <a:defRPr sz="4400">
          <a:solidFill>
            <a:schemeClr val="tx2"/>
          </a:solidFill>
          <a:latin typeface="+mj-lt"/>
          <a:ea typeface="+mj-ea"/>
          <a:cs typeface="Times New Roman" pitchFamily="18" charset="0"/>
        </a:defRPr>
      </a:lvl1pPr>
      <a:lvl2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Times New Roman" pitchFamily="18"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Times New Roman" pitchFamily="18"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Times New Roman" pitchFamily="18"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1.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51.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51.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51.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73.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050"/>
          <p:cNvSpPr txBox="1">
            <a:spLocks noChangeArrowheads="1"/>
          </p:cNvSpPr>
          <p:nvPr/>
        </p:nvSpPr>
        <p:spPr bwMode="auto">
          <a:xfrm>
            <a:off x="303213" y="726659"/>
            <a:ext cx="86455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4400" b="1" dirty="0">
                <a:solidFill>
                  <a:srgbClr val="3333CC"/>
                </a:solidFill>
                <a:latin typeface="Arial" panose="020B0604020202020204" pitchFamily="34" charset="0"/>
                <a:cs typeface="Arial" panose="020B0604020202020204" pitchFamily="34" charset="0"/>
              </a:rPr>
              <a:t>Introduction to Proteins: </a:t>
            </a:r>
            <a:r>
              <a:rPr lang="en-US" altLang="en-US" sz="4000" b="1" dirty="0">
                <a:solidFill>
                  <a:srgbClr val="3333CC"/>
                </a:solidFill>
                <a:latin typeface="Arial" panose="020B0604020202020204" pitchFamily="34" charset="0"/>
                <a:cs typeface="Arial" panose="020B0604020202020204" pitchFamily="34" charset="0"/>
              </a:rPr>
              <a:t>Structure, Function, and Motion</a:t>
            </a:r>
          </a:p>
          <a:p>
            <a:pPr algn="ctr" rtl="0" eaLnBrk="1" hangingPunct="1">
              <a:spcBef>
                <a:spcPct val="50000"/>
              </a:spcBef>
              <a:buFontTx/>
              <a:buNone/>
            </a:pPr>
            <a:r>
              <a:rPr lang="en-US" altLang="en-US" sz="2800" b="1" dirty="0">
                <a:solidFill>
                  <a:srgbClr val="3333CC"/>
                </a:solidFill>
                <a:cs typeface="Arial" panose="020B0604020202020204" pitchFamily="34" charset="0"/>
              </a:rPr>
              <a:t>2</a:t>
            </a:r>
            <a:r>
              <a:rPr lang="en-US" altLang="en-US" sz="2800" b="1" baseline="30000" dirty="0">
                <a:solidFill>
                  <a:srgbClr val="3333CC"/>
                </a:solidFill>
                <a:cs typeface="Arial" panose="020B0604020202020204" pitchFamily="34" charset="0"/>
              </a:rPr>
              <a:t>nd</a:t>
            </a:r>
            <a:r>
              <a:rPr lang="en-US" altLang="en-US" sz="2800" b="1" dirty="0">
                <a:solidFill>
                  <a:srgbClr val="3333CC"/>
                </a:solidFill>
                <a:cs typeface="Arial" panose="020B0604020202020204" pitchFamily="34" charset="0"/>
              </a:rPr>
              <a:t> Edition (2018)</a:t>
            </a:r>
          </a:p>
          <a:p>
            <a:pPr algn="ctr" rtl="0" eaLnBrk="1" hangingPunct="1">
              <a:spcBef>
                <a:spcPct val="50000"/>
              </a:spcBef>
              <a:buFontTx/>
              <a:buNone/>
            </a:pPr>
            <a:r>
              <a:rPr lang="en-US" altLang="en-US" sz="2800" b="1" dirty="0">
                <a:solidFill>
                  <a:srgbClr val="3333CC"/>
                </a:solidFill>
                <a:latin typeface="Arial" panose="020B0604020202020204" pitchFamily="34" charset="0"/>
                <a:cs typeface="Arial" panose="020B0604020202020204" pitchFamily="34" charset="0"/>
              </a:rPr>
              <a:t>Amit Kessel &amp; Nir Ben-Tal</a:t>
            </a:r>
          </a:p>
        </p:txBody>
      </p:sp>
      <p:sp>
        <p:nvSpPr>
          <p:cNvPr id="22532" name="Rectangle 1"/>
          <p:cNvSpPr>
            <a:spLocks noChangeArrowheads="1"/>
          </p:cNvSpPr>
          <p:nvPr/>
        </p:nvSpPr>
        <p:spPr bwMode="auto">
          <a:xfrm>
            <a:off x="53975" y="117475"/>
            <a:ext cx="9090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a:solidFill>
                  <a:srgbClr val="000000"/>
                </a:solidFill>
                <a:latin typeface="Helvetica Neue"/>
                <a:cs typeface="Times New Roman (Hebrew)" panose="02020603050405020304" pitchFamily="18" charset="0"/>
              </a:rPr>
              <a:t>This PPT presentation is provided as suppl. material to the book:</a:t>
            </a:r>
            <a:endParaRPr lang="en-US" altLang="en-US" sz="2400">
              <a:solidFill>
                <a:srgbClr val="000000"/>
              </a:solidFill>
              <a:cs typeface="Times New Roman (Hebrew)"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991" y="3325941"/>
            <a:ext cx="2333992" cy="31574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44463" y="914400"/>
            <a:ext cx="899953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What does the diffraction experiment provide?</a:t>
            </a:r>
          </a:p>
          <a:p>
            <a:pPr lvl="1" algn="l" rtl="0" eaLnBrk="1" hangingPunct="1">
              <a:spcBef>
                <a:spcPct val="50000"/>
              </a:spcBef>
              <a:buFont typeface="Wingdings" panose="05000000000000000000" pitchFamily="2" charset="2"/>
              <a:buChar char="Ø"/>
              <a:defRPr/>
            </a:pPr>
            <a:r>
              <a:rPr lang="en-US" altLang="en-US" sz="2600" dirty="0" smtClean="0">
                <a:latin typeface="+mj-lt"/>
              </a:rPr>
              <a:t>3D structure of the protein (Cartesian coordinates)</a:t>
            </a:r>
          </a:p>
          <a:p>
            <a:pPr lvl="1" algn="l" rtl="0" eaLnBrk="1" hangingPunct="1">
              <a:spcBef>
                <a:spcPct val="50000"/>
              </a:spcBef>
              <a:buFont typeface="Wingdings" panose="05000000000000000000" pitchFamily="2" charset="2"/>
              <a:buChar char="Ø"/>
              <a:defRPr/>
            </a:pPr>
            <a:r>
              <a:rPr lang="en-US" altLang="en-US" sz="2600" dirty="0" smtClean="0">
                <a:latin typeface="+mj-lt"/>
              </a:rPr>
              <a:t>Deviation of atoms from their average location (</a:t>
            </a:r>
            <a:r>
              <a:rPr lang="en-US" altLang="en-US" sz="2600" b="1" dirty="0" smtClean="0">
                <a:solidFill>
                  <a:srgbClr val="FF0066"/>
                </a:solidFill>
                <a:latin typeface="+mj-lt"/>
              </a:rPr>
              <a:t>B-factor</a:t>
            </a:r>
            <a:r>
              <a:rPr lang="en-US" altLang="en-US" sz="2600" dirty="0" smtClean="0">
                <a:latin typeface="+mj-lt"/>
              </a:rPr>
              <a:t>) – may result from natural dynamics or static disorder</a:t>
            </a:r>
          </a:p>
        </p:txBody>
      </p:sp>
      <p:sp>
        <p:nvSpPr>
          <p:cNvPr id="37891"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diffraction (crystallography)</a:t>
            </a:r>
          </a:p>
        </p:txBody>
      </p:sp>
      <p:pic>
        <p:nvPicPr>
          <p:cNvPr id="37892" name="Picture 2"/>
          <p:cNvPicPr>
            <a:picLocks noChangeAspect="1"/>
          </p:cNvPicPr>
          <p:nvPr/>
        </p:nvPicPr>
        <p:blipFill>
          <a:blip r:embed="rId3">
            <a:extLst>
              <a:ext uri="{28A0092B-C50C-407E-A947-70E740481C1C}">
                <a14:useLocalDpi xmlns:a14="http://schemas.microsoft.com/office/drawing/2010/main" val="0"/>
              </a:ext>
            </a:extLst>
          </a:blip>
          <a:srcRect l="-2" t="19118" r="46796" b="56331"/>
          <a:stretch>
            <a:fillRect/>
          </a:stretch>
        </p:blipFill>
        <p:spPr bwMode="auto">
          <a:xfrm>
            <a:off x="614363" y="4239796"/>
            <a:ext cx="8142287"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1063625" y="3212684"/>
            <a:ext cx="914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Atom number</a:t>
            </a:r>
          </a:p>
        </p:txBody>
      </p:sp>
      <p:sp>
        <p:nvSpPr>
          <p:cNvPr id="37894" name="Text Box 6"/>
          <p:cNvSpPr txBox="1">
            <a:spLocks noChangeArrowheads="1"/>
          </p:cNvSpPr>
          <p:nvPr/>
        </p:nvSpPr>
        <p:spPr bwMode="auto">
          <a:xfrm>
            <a:off x="2084388" y="3225384"/>
            <a:ext cx="7889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Atom name</a:t>
            </a:r>
          </a:p>
        </p:txBody>
      </p:sp>
      <p:sp>
        <p:nvSpPr>
          <p:cNvPr id="37895" name="Text Box 7"/>
          <p:cNvSpPr txBox="1">
            <a:spLocks noChangeArrowheads="1"/>
          </p:cNvSpPr>
          <p:nvPr/>
        </p:nvSpPr>
        <p:spPr bwMode="auto">
          <a:xfrm>
            <a:off x="2822575" y="3257134"/>
            <a:ext cx="87947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Residue name</a:t>
            </a:r>
          </a:p>
        </p:txBody>
      </p:sp>
      <p:sp>
        <p:nvSpPr>
          <p:cNvPr id="37896" name="Text Box 8"/>
          <p:cNvSpPr txBox="1">
            <a:spLocks noChangeArrowheads="1"/>
          </p:cNvSpPr>
          <p:nvPr/>
        </p:nvSpPr>
        <p:spPr bwMode="auto">
          <a:xfrm>
            <a:off x="3841750" y="3185696"/>
            <a:ext cx="9985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Residue number</a:t>
            </a:r>
          </a:p>
        </p:txBody>
      </p:sp>
      <p:sp>
        <p:nvSpPr>
          <p:cNvPr id="37897" name="Text Box 9"/>
          <p:cNvSpPr txBox="1">
            <a:spLocks noChangeArrowheads="1"/>
          </p:cNvSpPr>
          <p:nvPr/>
        </p:nvSpPr>
        <p:spPr bwMode="auto">
          <a:xfrm>
            <a:off x="4692650" y="3754021"/>
            <a:ext cx="4079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eaLnBrk="1" hangingPunct="1">
              <a:spcBef>
                <a:spcPct val="50000"/>
              </a:spcBef>
              <a:buFontTx/>
              <a:buNone/>
            </a:pPr>
            <a:r>
              <a:rPr lang="en-US" altLang="en-US" sz="1800" b="1">
                <a:solidFill>
                  <a:srgbClr val="0000CC"/>
                </a:solidFill>
                <a:cs typeface="Times New Roman (Hebrew)" panose="02020603050405020304" pitchFamily="18" charset="0"/>
              </a:rPr>
              <a:t>X</a:t>
            </a:r>
            <a:endParaRPr lang="en-US" altLang="en-US" sz="1400" b="1">
              <a:solidFill>
                <a:srgbClr val="0000CC"/>
              </a:solidFill>
              <a:cs typeface="Times New Roman (Hebrew)" panose="02020603050405020304" pitchFamily="18" charset="0"/>
            </a:endParaRPr>
          </a:p>
        </p:txBody>
      </p:sp>
      <p:sp>
        <p:nvSpPr>
          <p:cNvPr id="37898" name="Text Box 10"/>
          <p:cNvSpPr txBox="1">
            <a:spLocks noChangeArrowheads="1"/>
          </p:cNvSpPr>
          <p:nvPr/>
        </p:nvSpPr>
        <p:spPr bwMode="auto">
          <a:xfrm>
            <a:off x="5689600" y="3752434"/>
            <a:ext cx="40798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eaLnBrk="1" hangingPunct="1">
              <a:spcBef>
                <a:spcPct val="50000"/>
              </a:spcBef>
              <a:buFontTx/>
              <a:buNone/>
            </a:pPr>
            <a:r>
              <a:rPr lang="en-US" altLang="en-US" sz="1800" b="1">
                <a:solidFill>
                  <a:srgbClr val="0000CC"/>
                </a:solidFill>
                <a:cs typeface="Times New Roman (Hebrew)" panose="02020603050405020304" pitchFamily="18" charset="0"/>
              </a:rPr>
              <a:t>Y</a:t>
            </a:r>
            <a:endParaRPr lang="en-US" altLang="en-US" sz="2400" b="1">
              <a:solidFill>
                <a:srgbClr val="0000CC"/>
              </a:solidFill>
              <a:cs typeface="Times New Roman (Hebrew)" panose="02020603050405020304" pitchFamily="18" charset="0"/>
            </a:endParaRPr>
          </a:p>
        </p:txBody>
      </p:sp>
      <p:sp>
        <p:nvSpPr>
          <p:cNvPr id="37899" name="Text Box 11"/>
          <p:cNvSpPr txBox="1">
            <a:spLocks noChangeArrowheads="1"/>
          </p:cNvSpPr>
          <p:nvPr/>
        </p:nvSpPr>
        <p:spPr bwMode="auto">
          <a:xfrm>
            <a:off x="6697663" y="3749259"/>
            <a:ext cx="4079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eaLnBrk="1" hangingPunct="1">
              <a:spcBef>
                <a:spcPct val="50000"/>
              </a:spcBef>
              <a:buFontTx/>
              <a:buNone/>
            </a:pPr>
            <a:r>
              <a:rPr lang="en-US" altLang="en-US" sz="1800" b="1">
                <a:solidFill>
                  <a:srgbClr val="0000CC"/>
                </a:solidFill>
                <a:cs typeface="Times New Roman (Hebrew)" panose="02020603050405020304" pitchFamily="18" charset="0"/>
              </a:rPr>
              <a:t>Z</a:t>
            </a:r>
          </a:p>
        </p:txBody>
      </p:sp>
      <p:sp>
        <p:nvSpPr>
          <p:cNvPr id="37900" name="Text Box 12"/>
          <p:cNvSpPr txBox="1">
            <a:spLocks noChangeArrowheads="1"/>
          </p:cNvSpPr>
          <p:nvPr/>
        </p:nvSpPr>
        <p:spPr bwMode="auto">
          <a:xfrm>
            <a:off x="7939088" y="3619084"/>
            <a:ext cx="9525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B-factor</a:t>
            </a:r>
          </a:p>
        </p:txBody>
      </p:sp>
      <p:sp>
        <p:nvSpPr>
          <p:cNvPr id="37901" name="Text Box 14"/>
          <p:cNvSpPr txBox="1">
            <a:spLocks noChangeArrowheads="1"/>
          </p:cNvSpPr>
          <p:nvPr/>
        </p:nvSpPr>
        <p:spPr bwMode="auto">
          <a:xfrm>
            <a:off x="6694488" y="3358734"/>
            <a:ext cx="125095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Occupancy</a:t>
            </a:r>
            <a:endParaRPr lang="en-US" altLang="en-US" sz="1200" b="1">
              <a:solidFill>
                <a:srgbClr val="0000CC"/>
              </a:solidFill>
              <a:cs typeface="Times New Roman (Hebrew)" panose="02020603050405020304" pitchFamily="18" charset="0"/>
            </a:endParaRPr>
          </a:p>
        </p:txBody>
      </p:sp>
      <p:sp>
        <p:nvSpPr>
          <p:cNvPr id="37902" name="Text Box 15"/>
          <p:cNvSpPr txBox="1">
            <a:spLocks noChangeArrowheads="1"/>
          </p:cNvSpPr>
          <p:nvPr/>
        </p:nvSpPr>
        <p:spPr bwMode="auto">
          <a:xfrm>
            <a:off x="3243263" y="3731796"/>
            <a:ext cx="78898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Chain</a:t>
            </a:r>
            <a:endParaRPr lang="en-US" altLang="en-US" sz="1200" b="1">
              <a:solidFill>
                <a:srgbClr val="0000CC"/>
              </a:solidFill>
              <a:cs typeface="Times New Roman (Hebrew)" panose="02020603050405020304" pitchFamily="18" charset="0"/>
            </a:endParaRPr>
          </a:p>
        </p:txBody>
      </p:sp>
      <p:cxnSp>
        <p:nvCxnSpPr>
          <p:cNvPr id="37903" name="Straight Arrow Connector 4"/>
          <p:cNvCxnSpPr>
            <a:cxnSpLocks noChangeShapeType="1"/>
            <a:stCxn id="37893" idx="2"/>
          </p:cNvCxnSpPr>
          <p:nvPr/>
        </p:nvCxnSpPr>
        <p:spPr bwMode="auto">
          <a:xfrm>
            <a:off x="1520825" y="3796884"/>
            <a:ext cx="373063" cy="43815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4" name="Straight Arrow Connector 28"/>
          <p:cNvCxnSpPr>
            <a:cxnSpLocks noChangeShapeType="1"/>
          </p:cNvCxnSpPr>
          <p:nvPr/>
        </p:nvCxnSpPr>
        <p:spPr bwMode="auto">
          <a:xfrm>
            <a:off x="2317750" y="3776246"/>
            <a:ext cx="11113" cy="47625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5" name="Straight Arrow Connector 31"/>
          <p:cNvCxnSpPr>
            <a:cxnSpLocks noChangeShapeType="1"/>
          </p:cNvCxnSpPr>
          <p:nvPr/>
        </p:nvCxnSpPr>
        <p:spPr bwMode="auto">
          <a:xfrm>
            <a:off x="3022600" y="3823871"/>
            <a:ext cx="9525" cy="39370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6" name="Straight Arrow Connector 32"/>
          <p:cNvCxnSpPr>
            <a:cxnSpLocks noChangeShapeType="1"/>
          </p:cNvCxnSpPr>
          <p:nvPr/>
        </p:nvCxnSpPr>
        <p:spPr bwMode="auto">
          <a:xfrm flipH="1">
            <a:off x="3368675" y="4028659"/>
            <a:ext cx="122238" cy="257175"/>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7" name="Straight Arrow Connector 35"/>
          <p:cNvCxnSpPr>
            <a:cxnSpLocks noChangeShapeType="1"/>
          </p:cNvCxnSpPr>
          <p:nvPr/>
        </p:nvCxnSpPr>
        <p:spPr bwMode="auto">
          <a:xfrm flipH="1">
            <a:off x="3808413" y="3714334"/>
            <a:ext cx="330200" cy="538162"/>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8" name="Straight Arrow Connector 38"/>
          <p:cNvCxnSpPr>
            <a:cxnSpLocks noChangeShapeType="1"/>
          </p:cNvCxnSpPr>
          <p:nvPr/>
        </p:nvCxnSpPr>
        <p:spPr bwMode="auto">
          <a:xfrm>
            <a:off x="7345363" y="3693696"/>
            <a:ext cx="244475" cy="523875"/>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9" name="Straight Arrow Connector 41"/>
          <p:cNvCxnSpPr>
            <a:cxnSpLocks noChangeShapeType="1"/>
          </p:cNvCxnSpPr>
          <p:nvPr/>
        </p:nvCxnSpPr>
        <p:spPr bwMode="auto">
          <a:xfrm>
            <a:off x="8361363" y="3920709"/>
            <a:ext cx="0" cy="369887"/>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5" y="2667000"/>
            <a:ext cx="8526463"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Text Box 5"/>
          <p:cNvSpPr txBox="1">
            <a:spLocks noChangeArrowheads="1"/>
          </p:cNvSpPr>
          <p:nvPr/>
        </p:nvSpPr>
        <p:spPr bwMode="auto">
          <a:xfrm>
            <a:off x="952500" y="5381625"/>
            <a:ext cx="81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000000"/>
                </a:solidFill>
                <a:cs typeface="Times New Roman (Hebrew)" panose="02020603050405020304" pitchFamily="18" charset="0"/>
              </a:rPr>
              <a:t>4 </a:t>
            </a:r>
            <a:r>
              <a:rPr lang="en-US" altLang="en-US" sz="2400" b="1">
                <a:solidFill>
                  <a:srgbClr val="000000"/>
                </a:solidFill>
                <a:cs typeface="Times New Roman" panose="02020603050405020304" pitchFamily="18" charset="0"/>
              </a:rPr>
              <a:t>Å</a:t>
            </a:r>
            <a:endParaRPr lang="en-US" altLang="en-US" sz="2400" b="1">
              <a:solidFill>
                <a:srgbClr val="000000"/>
              </a:solidFill>
              <a:cs typeface="Times New Roman (Hebrew)" panose="02020603050405020304" pitchFamily="18" charset="0"/>
            </a:endParaRPr>
          </a:p>
        </p:txBody>
      </p:sp>
      <p:sp>
        <p:nvSpPr>
          <p:cNvPr id="39940" name="Text Box 6"/>
          <p:cNvSpPr txBox="1">
            <a:spLocks noChangeArrowheads="1"/>
          </p:cNvSpPr>
          <p:nvPr/>
        </p:nvSpPr>
        <p:spPr bwMode="auto">
          <a:xfrm>
            <a:off x="3165475" y="5386388"/>
            <a:ext cx="81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000000"/>
                </a:solidFill>
                <a:cs typeface="Times New Roman (Hebrew)" panose="02020603050405020304" pitchFamily="18" charset="0"/>
              </a:rPr>
              <a:t>8 </a:t>
            </a:r>
            <a:r>
              <a:rPr lang="en-US" altLang="en-US" sz="2400" b="1">
                <a:solidFill>
                  <a:srgbClr val="000000"/>
                </a:solidFill>
                <a:cs typeface="Times New Roman" panose="02020603050405020304" pitchFamily="18" charset="0"/>
              </a:rPr>
              <a:t>Å</a:t>
            </a:r>
            <a:endParaRPr lang="en-US" altLang="en-US" sz="2400" b="1">
              <a:solidFill>
                <a:srgbClr val="000000"/>
              </a:solidFill>
              <a:cs typeface="Times New Roman (Hebrew)" panose="02020603050405020304" pitchFamily="18" charset="0"/>
            </a:endParaRPr>
          </a:p>
        </p:txBody>
      </p:sp>
      <p:sp>
        <p:nvSpPr>
          <p:cNvPr id="39941" name="Text Box 7"/>
          <p:cNvSpPr txBox="1">
            <a:spLocks noChangeArrowheads="1"/>
          </p:cNvSpPr>
          <p:nvPr/>
        </p:nvSpPr>
        <p:spPr bwMode="auto">
          <a:xfrm>
            <a:off x="5367338" y="5383213"/>
            <a:ext cx="81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000000"/>
                </a:solidFill>
                <a:cs typeface="Times New Roman (Hebrew)" panose="02020603050405020304" pitchFamily="18" charset="0"/>
              </a:rPr>
              <a:t>16 </a:t>
            </a:r>
            <a:r>
              <a:rPr lang="en-US" altLang="en-US" sz="2400" b="1">
                <a:solidFill>
                  <a:srgbClr val="000000"/>
                </a:solidFill>
                <a:cs typeface="Times New Roman" panose="02020603050405020304" pitchFamily="18" charset="0"/>
              </a:rPr>
              <a:t>Å</a:t>
            </a:r>
            <a:endParaRPr lang="en-US" altLang="en-US" sz="2400" b="1">
              <a:solidFill>
                <a:srgbClr val="000000"/>
              </a:solidFill>
              <a:cs typeface="Times New Roman (Hebrew)" panose="02020603050405020304" pitchFamily="18" charset="0"/>
            </a:endParaRPr>
          </a:p>
        </p:txBody>
      </p:sp>
      <p:sp>
        <p:nvSpPr>
          <p:cNvPr id="39942" name="Text Box 8"/>
          <p:cNvSpPr txBox="1">
            <a:spLocks noChangeArrowheads="1"/>
          </p:cNvSpPr>
          <p:nvPr/>
        </p:nvSpPr>
        <p:spPr bwMode="auto">
          <a:xfrm>
            <a:off x="7580313" y="5387975"/>
            <a:ext cx="81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000000"/>
                </a:solidFill>
                <a:cs typeface="Times New Roman (Hebrew)" panose="02020603050405020304" pitchFamily="18" charset="0"/>
              </a:rPr>
              <a:t>32 </a:t>
            </a:r>
            <a:r>
              <a:rPr lang="en-US" altLang="en-US" sz="2400" b="1">
                <a:solidFill>
                  <a:srgbClr val="000000"/>
                </a:solidFill>
                <a:cs typeface="Times New Roman" panose="02020603050405020304" pitchFamily="18" charset="0"/>
              </a:rPr>
              <a:t>Å</a:t>
            </a:r>
            <a:endParaRPr lang="en-US" altLang="en-US" sz="2400" b="1">
              <a:solidFill>
                <a:srgbClr val="000000"/>
              </a:solidFill>
              <a:cs typeface="Times New Roman (Hebrew)" panose="02020603050405020304" pitchFamily="18" charset="0"/>
            </a:endParaRPr>
          </a:p>
        </p:txBody>
      </p:sp>
      <p:sp>
        <p:nvSpPr>
          <p:cNvPr id="39943"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diffraction (crystallography)</a:t>
            </a:r>
          </a:p>
        </p:txBody>
      </p:sp>
      <p:sp>
        <p:nvSpPr>
          <p:cNvPr id="9" name="Text Box 5"/>
          <p:cNvSpPr txBox="1">
            <a:spLocks noChangeArrowheads="1"/>
          </p:cNvSpPr>
          <p:nvPr/>
        </p:nvSpPr>
        <p:spPr bwMode="auto">
          <a:xfrm>
            <a:off x="144463" y="914400"/>
            <a:ext cx="899953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What does the diffraction experiment provide?</a:t>
            </a:r>
          </a:p>
          <a:p>
            <a:pPr lvl="1" algn="l" rtl="0" eaLnBrk="1" hangingPunct="1">
              <a:spcBef>
                <a:spcPct val="50000"/>
              </a:spcBef>
              <a:buFont typeface="Wingdings" panose="05000000000000000000" pitchFamily="2" charset="2"/>
              <a:buChar char="Ø"/>
              <a:defRPr/>
            </a:pPr>
            <a:r>
              <a:rPr lang="en-US" altLang="en-US" sz="2600" dirty="0" smtClean="0">
                <a:latin typeface="+mj-lt"/>
              </a:rPr>
              <a:t>Resolution:</a:t>
            </a:r>
            <a:endParaRPr lang="en-US" altLang="en-US" dirty="0">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44463" y="914400"/>
            <a:ext cx="899953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What does the diffraction experiment provide?</a:t>
            </a:r>
          </a:p>
          <a:p>
            <a:pPr lvl="1" algn="l" rtl="0" eaLnBrk="1" hangingPunct="1">
              <a:spcBef>
                <a:spcPct val="50000"/>
              </a:spcBef>
              <a:buFont typeface="Wingdings" panose="05000000000000000000" pitchFamily="2" charset="2"/>
              <a:buChar char="Ø"/>
              <a:defRPr/>
            </a:pPr>
            <a:r>
              <a:rPr lang="en-US" altLang="en-US" sz="2600" dirty="0" smtClean="0">
                <a:latin typeface="+mj-lt"/>
              </a:rPr>
              <a:t>Resolution:</a:t>
            </a:r>
            <a:endParaRPr lang="en-US" altLang="en-US" dirty="0">
              <a:latin typeface="+mj-lt"/>
            </a:endParaRPr>
          </a:p>
        </p:txBody>
      </p:sp>
      <p:sp>
        <p:nvSpPr>
          <p:cNvPr id="41987"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diffraction (crystallography)</a:t>
            </a:r>
          </a:p>
        </p:txBody>
      </p:sp>
      <p:pic>
        <p:nvPicPr>
          <p:cNvPr id="2" name="Picture 1"/>
          <p:cNvPicPr>
            <a:picLocks noChangeAspect="1"/>
          </p:cNvPicPr>
          <p:nvPr/>
        </p:nvPicPr>
        <p:blipFill>
          <a:blip r:embed="rId3"/>
          <a:stretch>
            <a:fillRect/>
          </a:stretch>
        </p:blipFill>
        <p:spPr>
          <a:xfrm>
            <a:off x="712677" y="1926390"/>
            <a:ext cx="8227037" cy="456748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diffraction (crystallography)</a:t>
            </a:r>
          </a:p>
        </p:txBody>
      </p:sp>
      <p:sp>
        <p:nvSpPr>
          <p:cNvPr id="5" name="Text Box 5"/>
          <p:cNvSpPr txBox="1">
            <a:spLocks noChangeArrowheads="1"/>
          </p:cNvSpPr>
          <p:nvPr/>
        </p:nvSpPr>
        <p:spPr bwMode="auto">
          <a:xfrm>
            <a:off x="144463" y="914400"/>
            <a:ext cx="8999537"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Web-based tools for predicting protonation states:</a:t>
            </a:r>
          </a:p>
          <a:p>
            <a:pPr lvl="1" algn="l" rtl="0" eaLnBrk="1" hangingPunct="1">
              <a:spcBef>
                <a:spcPct val="50000"/>
              </a:spcBef>
              <a:buFont typeface="Wingdings" panose="05000000000000000000" pitchFamily="2" charset="2"/>
              <a:buChar char="Ø"/>
              <a:defRPr/>
            </a:pPr>
            <a:r>
              <a:rPr lang="en-US" altLang="en-US" sz="2600" b="1" dirty="0" err="1" smtClean="0">
                <a:solidFill>
                  <a:srgbClr val="FF0066"/>
                </a:solidFill>
                <a:latin typeface="+mj-lt"/>
              </a:rPr>
              <a:t>PropKa</a:t>
            </a:r>
            <a:r>
              <a:rPr lang="en-US" altLang="en-US" sz="2600" b="1" dirty="0" smtClean="0">
                <a:solidFill>
                  <a:srgbClr val="FF0066"/>
                </a:solidFill>
                <a:latin typeface="+mj-lt"/>
              </a:rPr>
              <a:t> (via the PDB2PQR server)</a:t>
            </a:r>
          </a:p>
          <a:p>
            <a:pPr marL="395288" lvl="1" indent="0" algn="l" rtl="0" eaLnBrk="1" hangingPunct="1">
              <a:spcBef>
                <a:spcPct val="50000"/>
              </a:spcBef>
              <a:buFontTx/>
              <a:buNone/>
              <a:defRPr/>
            </a:pPr>
            <a:r>
              <a:rPr lang="en-US" altLang="en-US" sz="2600" dirty="0">
                <a:latin typeface="+mj-lt"/>
              </a:rPr>
              <a:t> </a:t>
            </a:r>
            <a:r>
              <a:rPr lang="en-US" altLang="en-US" sz="2600" dirty="0" smtClean="0">
                <a:latin typeface="+mj-lt"/>
              </a:rPr>
              <a:t>     </a:t>
            </a:r>
            <a:r>
              <a:rPr lang="en-US" altLang="en-US" sz="2400" dirty="0" smtClean="0">
                <a:latin typeface="+mj-lt"/>
              </a:rPr>
              <a:t>http</a:t>
            </a:r>
            <a:r>
              <a:rPr lang="en-US" altLang="en-US" sz="2400" dirty="0">
                <a:latin typeface="+mj-lt"/>
              </a:rPr>
              <a:t>://nbcr-222.ucsd.edu/pdb2pqr_2.0.0/</a:t>
            </a:r>
            <a:endParaRPr lang="en-US" altLang="en-US" dirty="0" smtClean="0">
              <a:latin typeface="+mj-lt"/>
            </a:endParaRPr>
          </a:p>
          <a:p>
            <a:pPr lvl="1" algn="l" rtl="0" eaLnBrk="1" hangingPunct="1">
              <a:spcBef>
                <a:spcPct val="50000"/>
              </a:spcBef>
              <a:buFont typeface="Wingdings" panose="05000000000000000000" pitchFamily="2" charset="2"/>
              <a:buChar char="Ø"/>
              <a:defRPr/>
            </a:pPr>
            <a:r>
              <a:rPr lang="en-US" altLang="en-US" sz="2600" b="1" dirty="0" smtClean="0">
                <a:solidFill>
                  <a:srgbClr val="FF0066"/>
                </a:solidFill>
                <a:latin typeface="+mj-lt"/>
              </a:rPr>
              <a:t>Reduce (via the </a:t>
            </a:r>
            <a:r>
              <a:rPr lang="en-US" altLang="en-US" sz="2600" b="1" dirty="0" err="1" smtClean="0">
                <a:solidFill>
                  <a:srgbClr val="FF0066"/>
                </a:solidFill>
                <a:latin typeface="+mj-lt"/>
              </a:rPr>
              <a:t>MolProbity</a:t>
            </a:r>
            <a:r>
              <a:rPr lang="en-US" altLang="en-US" sz="2600" b="1" dirty="0" smtClean="0">
                <a:solidFill>
                  <a:srgbClr val="FF0066"/>
                </a:solidFill>
                <a:latin typeface="+mj-lt"/>
              </a:rPr>
              <a:t> server)</a:t>
            </a:r>
          </a:p>
          <a:p>
            <a:pPr marL="395288" lvl="1" indent="0" algn="l" rtl="0" eaLnBrk="1" hangingPunct="1">
              <a:spcBef>
                <a:spcPct val="50000"/>
              </a:spcBef>
              <a:buFontTx/>
              <a:buNone/>
              <a:defRPr/>
            </a:pPr>
            <a:r>
              <a:rPr lang="en-US" altLang="en-US" sz="2600" dirty="0">
                <a:solidFill>
                  <a:srgbClr val="FF0066"/>
                </a:solidFill>
                <a:latin typeface="+mj-lt"/>
              </a:rPr>
              <a:t>  </a:t>
            </a:r>
            <a:r>
              <a:rPr lang="en-US" altLang="en-US" sz="2600" dirty="0" smtClean="0">
                <a:solidFill>
                  <a:srgbClr val="FF0066"/>
                </a:solidFill>
                <a:latin typeface="+mj-lt"/>
              </a:rPr>
              <a:t>    </a:t>
            </a:r>
            <a:r>
              <a:rPr lang="en-US" altLang="en-US" sz="2400" dirty="0" smtClean="0">
                <a:latin typeface="+mj-lt"/>
              </a:rPr>
              <a:t>http</a:t>
            </a:r>
            <a:r>
              <a:rPr lang="en-US" altLang="en-US" sz="2400" dirty="0">
                <a:latin typeface="+mj-lt"/>
              </a:rPr>
              <a:t>://molprobity.biochem.duke.edu/</a:t>
            </a:r>
            <a:endParaRPr lang="en-US" altLang="en-US" sz="2400" dirty="0" smtClean="0">
              <a:latin typeface="+mj-lt"/>
            </a:endParaRPr>
          </a:p>
          <a:p>
            <a:pPr lvl="1" algn="l" rtl="0" eaLnBrk="1" hangingPunct="1">
              <a:spcBef>
                <a:spcPct val="50000"/>
              </a:spcBef>
              <a:buFont typeface="Wingdings" panose="05000000000000000000" pitchFamily="2" charset="2"/>
              <a:buChar char="Ø"/>
              <a:defRPr/>
            </a:pPr>
            <a:r>
              <a:rPr lang="en-US" altLang="en-US" sz="2600" b="1" dirty="0" smtClean="0">
                <a:solidFill>
                  <a:srgbClr val="FF0066"/>
                </a:solidFill>
                <a:latin typeface="+mj-lt"/>
              </a:rPr>
              <a:t>H</a:t>
            </a:r>
            <a:r>
              <a:rPr lang="en-US" altLang="en-US" sz="2600" b="1" dirty="0">
                <a:solidFill>
                  <a:srgbClr val="FF0066"/>
                </a:solidFill>
                <a:latin typeface="+mj-lt"/>
              </a:rPr>
              <a:t>++ </a:t>
            </a:r>
          </a:p>
          <a:p>
            <a:pPr marL="395288" lvl="1" indent="0" algn="l" rtl="0" eaLnBrk="1" hangingPunct="1">
              <a:spcBef>
                <a:spcPct val="50000"/>
              </a:spcBef>
              <a:buFontTx/>
              <a:buNone/>
              <a:defRPr/>
            </a:pPr>
            <a:r>
              <a:rPr lang="en-US" altLang="en-US" sz="2600" dirty="0" smtClean="0">
                <a:latin typeface="+mj-lt"/>
              </a:rPr>
              <a:t>      </a:t>
            </a:r>
            <a:r>
              <a:rPr lang="en-US" altLang="en-US" sz="2400" dirty="0" smtClean="0">
                <a:latin typeface="+mj-lt"/>
              </a:rPr>
              <a:t>http</a:t>
            </a:r>
            <a:r>
              <a:rPr lang="en-US" altLang="en-US" sz="2400" dirty="0">
                <a:latin typeface="+mj-lt"/>
              </a:rPr>
              <a:t>://biophysics.cs.vt.edu</a:t>
            </a:r>
            <a:r>
              <a:rPr lang="en-US" altLang="en-US" sz="2400" dirty="0" smtClean="0">
                <a:latin typeface="+mj-lt"/>
              </a:rPr>
              <a:t>/</a:t>
            </a:r>
          </a:p>
          <a:p>
            <a:pPr lvl="1" algn="l" rtl="0" eaLnBrk="1" hangingPunct="1">
              <a:spcBef>
                <a:spcPct val="50000"/>
              </a:spcBef>
              <a:buFont typeface="Wingdings" panose="05000000000000000000" pitchFamily="2" charset="2"/>
              <a:buChar char="Ø"/>
              <a:defRPr/>
            </a:pPr>
            <a:r>
              <a:rPr lang="en-US" altLang="en-US" b="1" dirty="0" err="1" smtClean="0">
                <a:solidFill>
                  <a:srgbClr val="FF0066"/>
                </a:solidFill>
                <a:latin typeface="+mj-lt"/>
              </a:rPr>
              <a:t>DelPhiPKa</a:t>
            </a:r>
            <a:r>
              <a:rPr lang="en-US" altLang="en-US" b="1" dirty="0" smtClean="0">
                <a:solidFill>
                  <a:srgbClr val="FF0066"/>
                </a:solidFill>
                <a:latin typeface="+mj-lt"/>
              </a:rPr>
              <a:t> </a:t>
            </a:r>
            <a:r>
              <a:rPr lang="en-US" altLang="en-US" sz="2400" dirty="0">
                <a:latin typeface="+mj-lt"/>
              </a:rPr>
              <a:t>http://compbio.clemson.edu/pka_webserver/#started</a:t>
            </a:r>
            <a:endParaRPr lang="en-US" altLang="en-US" dirty="0">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diffraction (crystallography)</a:t>
            </a:r>
          </a:p>
        </p:txBody>
      </p:sp>
      <p:sp>
        <p:nvSpPr>
          <p:cNvPr id="4" name="Text Box 5"/>
          <p:cNvSpPr txBox="1">
            <a:spLocks noChangeArrowheads="1"/>
          </p:cNvSpPr>
          <p:nvPr/>
        </p:nvSpPr>
        <p:spPr bwMode="auto">
          <a:xfrm>
            <a:off x="144463" y="914400"/>
            <a:ext cx="89995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Main problems </a:t>
            </a:r>
            <a:r>
              <a:rPr lang="en-US" altLang="en-US" sz="2600" b="1" dirty="0">
                <a:solidFill>
                  <a:srgbClr val="339933"/>
                </a:solidFill>
                <a:latin typeface="Arial" panose="020B0604020202020204" pitchFamily="34" charset="0"/>
                <a:ea typeface="Times New Roman (Hebrew)" charset="0"/>
              </a:rPr>
              <a:t>&amp; difficulties :</a:t>
            </a:r>
            <a:endParaRPr lang="en-US" altLang="en-US" sz="2600" b="1" dirty="0" smtClean="0">
              <a:solidFill>
                <a:srgbClr val="339933"/>
              </a:solidFill>
              <a:latin typeface="Arial" panose="020B0604020202020204" pitchFamily="34" charset="0"/>
              <a:ea typeface="Times New Roman (Hebrew)" charset="0"/>
            </a:endParaRPr>
          </a:p>
          <a:p>
            <a:pPr lvl="1" algn="l" rtl="0" eaLnBrk="1" hangingPunct="1">
              <a:spcBef>
                <a:spcPct val="50000"/>
              </a:spcBef>
              <a:buFont typeface="Wingdings" panose="05000000000000000000" pitchFamily="2" charset="2"/>
              <a:buChar char="Ø"/>
              <a:defRPr/>
            </a:pPr>
            <a:r>
              <a:rPr lang="en-US" altLang="en-US" sz="2600" dirty="0" smtClean="0">
                <a:latin typeface="+mj-lt"/>
              </a:rPr>
              <a:t>Crystallization </a:t>
            </a:r>
            <a:r>
              <a:rPr lang="en-US" altLang="en-US" sz="2600" b="1" dirty="0" smtClean="0">
                <a:solidFill>
                  <a:srgbClr val="FF0066"/>
                </a:solidFill>
                <a:latin typeface="+mj-lt"/>
              </a:rPr>
              <a:t>conditions change between proteins</a:t>
            </a:r>
            <a:r>
              <a:rPr lang="en-US" altLang="en-US" sz="2600" dirty="0" smtClean="0">
                <a:latin typeface="+mj-lt"/>
              </a:rPr>
              <a:t>, require trial &amp; error → time costly</a:t>
            </a:r>
          </a:p>
          <a:p>
            <a:pPr lvl="1" algn="l" rtl="0" eaLnBrk="1" hangingPunct="1">
              <a:spcBef>
                <a:spcPct val="50000"/>
              </a:spcBef>
              <a:buFont typeface="Wingdings" panose="05000000000000000000" pitchFamily="2" charset="2"/>
              <a:buChar char="Ø"/>
              <a:defRPr/>
            </a:pPr>
            <a:r>
              <a:rPr lang="en-US" altLang="en-US" sz="2600" b="1" dirty="0" smtClean="0">
                <a:solidFill>
                  <a:srgbClr val="FF0066"/>
                </a:solidFill>
                <a:latin typeface="+mj-lt"/>
              </a:rPr>
              <a:t>Membrane-bound and large proteins </a:t>
            </a:r>
            <a:r>
              <a:rPr lang="en-US" altLang="en-US" sz="2600" dirty="0" smtClean="0">
                <a:latin typeface="+mj-lt"/>
              </a:rPr>
              <a:t>are hard to crystallize, as well as flexible regions within the proteins</a:t>
            </a:r>
          </a:p>
          <a:p>
            <a:pPr lvl="1" algn="l" rtl="0" eaLnBrk="1" hangingPunct="1">
              <a:spcBef>
                <a:spcPct val="50000"/>
              </a:spcBef>
              <a:buFont typeface="Wingdings" panose="05000000000000000000" pitchFamily="2" charset="2"/>
              <a:buChar char="Ø"/>
              <a:defRPr/>
            </a:pPr>
            <a:r>
              <a:rPr lang="en-US" altLang="en-US" sz="2600" dirty="0" smtClean="0">
                <a:latin typeface="+mj-lt"/>
              </a:rPr>
              <a:t>The crystal is an unnatural environment:</a:t>
            </a:r>
          </a:p>
          <a:p>
            <a:pPr marL="1200150" lvl="2" indent="-285750" algn="l" rtl="0" eaLnBrk="1" hangingPunct="1">
              <a:spcBef>
                <a:spcPct val="50000"/>
              </a:spcBef>
              <a:buFont typeface="+mj-lt"/>
              <a:buAutoNum type="arabicPeriod"/>
              <a:defRPr/>
            </a:pPr>
            <a:r>
              <a:rPr lang="en-US" altLang="en-US" b="1" dirty="0" smtClean="0">
                <a:solidFill>
                  <a:srgbClr val="FF0066"/>
                </a:solidFill>
                <a:latin typeface="+mj-lt"/>
              </a:rPr>
              <a:t>Structural deformation </a:t>
            </a:r>
            <a:r>
              <a:rPr lang="en-US" altLang="en-US" dirty="0" smtClean="0">
                <a:latin typeface="+mj-lt"/>
              </a:rPr>
              <a:t>due to compaction forces</a:t>
            </a:r>
          </a:p>
          <a:p>
            <a:pPr marL="1200150" lvl="2" indent="-285750" algn="l" rtl="0" eaLnBrk="1" hangingPunct="1">
              <a:spcBef>
                <a:spcPct val="50000"/>
              </a:spcBef>
              <a:buFont typeface="+mj-lt"/>
              <a:buAutoNum type="arabicPeriod"/>
              <a:defRPr/>
            </a:pPr>
            <a:r>
              <a:rPr lang="en-US" altLang="en-US" b="1" dirty="0" smtClean="0">
                <a:solidFill>
                  <a:srgbClr val="FF0066"/>
                </a:solidFill>
                <a:latin typeface="+mj-lt"/>
              </a:rPr>
              <a:t>Dynamics</a:t>
            </a:r>
            <a:r>
              <a:rPr lang="en-US" altLang="en-US" dirty="0" smtClean="0">
                <a:latin typeface="+mj-lt"/>
              </a:rPr>
              <a:t> is absent (only in solution)</a:t>
            </a:r>
          </a:p>
          <a:p>
            <a:pPr lvl="1" algn="l" rtl="0" eaLnBrk="1" hangingPunct="1">
              <a:spcBef>
                <a:spcPct val="50000"/>
              </a:spcBef>
              <a:buFont typeface="Wingdings" panose="05000000000000000000" pitchFamily="2" charset="2"/>
              <a:buChar char="Ø"/>
              <a:defRPr/>
            </a:pPr>
            <a:r>
              <a:rPr lang="en-US" altLang="en-US" sz="2600" b="1" dirty="0" smtClean="0">
                <a:solidFill>
                  <a:srgbClr val="FF0066"/>
                </a:solidFill>
                <a:latin typeface="+mj-lt"/>
              </a:rPr>
              <a:t>Radiation damage </a:t>
            </a:r>
            <a:r>
              <a:rPr lang="en-US" altLang="en-US" sz="2600" dirty="0" smtClean="0">
                <a:latin typeface="+mj-lt"/>
              </a:rPr>
              <a:t>→ cryogenic experiments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9"/>
          <p:cNvGrpSpPr>
            <a:grpSpLocks/>
          </p:cNvGrpSpPr>
          <p:nvPr/>
        </p:nvGrpSpPr>
        <p:grpSpPr bwMode="auto">
          <a:xfrm>
            <a:off x="1766888" y="2726573"/>
            <a:ext cx="6799262" cy="3433762"/>
            <a:chOff x="707277" y="1398494"/>
            <a:chExt cx="7618974" cy="3505480"/>
          </a:xfrm>
        </p:grpSpPr>
        <p:pic>
          <p:nvPicPr>
            <p:cNvPr id="48133" name="Picture 7"/>
            <p:cNvPicPr>
              <a:picLocks noChangeAspect="1"/>
            </p:cNvPicPr>
            <p:nvPr/>
          </p:nvPicPr>
          <p:blipFill>
            <a:blip r:embed="rId3">
              <a:extLst>
                <a:ext uri="{28A0092B-C50C-407E-A947-70E740481C1C}">
                  <a14:useLocalDpi xmlns:a14="http://schemas.microsoft.com/office/drawing/2010/main" val="0"/>
                </a:ext>
              </a:extLst>
            </a:blip>
            <a:srcRect l="4297"/>
            <a:stretch>
              <a:fillRect/>
            </a:stretch>
          </p:blipFill>
          <p:spPr bwMode="auto">
            <a:xfrm>
              <a:off x="707277" y="1398494"/>
              <a:ext cx="7618974" cy="350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8"/>
            <p:cNvSpPr>
              <a:spLocks noChangeArrowheads="1"/>
            </p:cNvSpPr>
            <p:nvPr/>
          </p:nvSpPr>
          <p:spPr bwMode="auto">
            <a:xfrm rot="1291357">
              <a:off x="3496235" y="2971800"/>
              <a:ext cx="322730" cy="29583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48135" name="Rectangle 17"/>
            <p:cNvSpPr>
              <a:spLocks noChangeArrowheads="1"/>
            </p:cNvSpPr>
            <p:nvPr/>
          </p:nvSpPr>
          <p:spPr bwMode="auto">
            <a:xfrm rot="1291357">
              <a:off x="3496235" y="3716198"/>
              <a:ext cx="322730" cy="29583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48136" name="Rectangle 18"/>
            <p:cNvSpPr>
              <a:spLocks noChangeArrowheads="1"/>
            </p:cNvSpPr>
            <p:nvPr/>
          </p:nvSpPr>
          <p:spPr bwMode="auto">
            <a:xfrm rot="358731">
              <a:off x="5932532" y="4040819"/>
              <a:ext cx="404089" cy="2957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grpSp>
      <p:sp>
        <p:nvSpPr>
          <p:cNvPr id="48131"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scattering (SAXS)</a:t>
            </a:r>
          </a:p>
        </p:txBody>
      </p:sp>
      <p:sp>
        <p:nvSpPr>
          <p:cNvPr id="10" name="Text Box 5"/>
          <p:cNvSpPr txBox="1">
            <a:spLocks noChangeArrowheads="1"/>
          </p:cNvSpPr>
          <p:nvPr/>
        </p:nvSpPr>
        <p:spPr bwMode="auto">
          <a:xfrm>
            <a:off x="144463" y="914400"/>
            <a:ext cx="89995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The sample in solution is irradiated by low-angle X-rays</a:t>
            </a:r>
            <a:r>
              <a:rPr lang="en-US" altLang="en-US" sz="2600" dirty="0">
                <a:latin typeface="+mj-lt"/>
              </a:rPr>
              <a:t>, </a:t>
            </a:r>
            <a:r>
              <a:rPr lang="en-US" altLang="en-US" sz="2600" dirty="0" smtClean="0">
                <a:latin typeface="+mj-lt"/>
              </a:rPr>
              <a:t>and the scattering pattern is registered </a:t>
            </a:r>
            <a:r>
              <a:rPr lang="en-US" altLang="en-US" sz="2600" dirty="0">
                <a:latin typeface="+mj-lt"/>
              </a:rPr>
              <a:t>by a detector</a:t>
            </a:r>
            <a:endParaRPr lang="en-US" altLang="en-US" sz="2600" dirty="0" smtClean="0">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
          <p:cNvGrpSpPr>
            <a:grpSpLocks/>
          </p:cNvGrpSpPr>
          <p:nvPr/>
        </p:nvGrpSpPr>
        <p:grpSpPr bwMode="auto">
          <a:xfrm>
            <a:off x="2282825" y="2711450"/>
            <a:ext cx="4572000" cy="3840163"/>
            <a:chOff x="1506537" y="981075"/>
            <a:chExt cx="5970028" cy="4906963"/>
          </a:xfrm>
        </p:grpSpPr>
        <p:pic>
          <p:nvPicPr>
            <p:cNvPr id="50181" name="Picture 1"/>
            <p:cNvPicPr>
              <a:picLocks noChangeAspect="1"/>
            </p:cNvPicPr>
            <p:nvPr/>
          </p:nvPicPr>
          <p:blipFill>
            <a:blip r:embed="rId3">
              <a:extLst>
                <a:ext uri="{28A0092B-C50C-407E-A947-70E740481C1C}">
                  <a14:useLocalDpi xmlns:a14="http://schemas.microsoft.com/office/drawing/2010/main" val="0"/>
                </a:ext>
              </a:extLst>
            </a:blip>
            <a:srcRect l="36028" t="50832" r="-549"/>
            <a:stretch>
              <a:fillRect/>
            </a:stretch>
          </p:blipFill>
          <p:spPr bwMode="auto">
            <a:xfrm>
              <a:off x="1506537" y="1048871"/>
              <a:ext cx="5970028" cy="483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2"/>
            <p:cNvSpPr>
              <a:spLocks noChangeArrowheads="1"/>
            </p:cNvSpPr>
            <p:nvPr/>
          </p:nvSpPr>
          <p:spPr bwMode="auto">
            <a:xfrm>
              <a:off x="1506538" y="981075"/>
              <a:ext cx="389920" cy="44381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50183" name="Rectangle 5"/>
            <p:cNvSpPr>
              <a:spLocks noChangeArrowheads="1"/>
            </p:cNvSpPr>
            <p:nvPr/>
          </p:nvSpPr>
          <p:spPr bwMode="auto">
            <a:xfrm>
              <a:off x="3886397" y="1909481"/>
              <a:ext cx="1640344" cy="123684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50184" name="Rectangle 6"/>
            <p:cNvSpPr>
              <a:spLocks noChangeArrowheads="1"/>
            </p:cNvSpPr>
            <p:nvPr/>
          </p:nvSpPr>
          <p:spPr bwMode="auto">
            <a:xfrm rot="-5400000">
              <a:off x="4587762" y="2926748"/>
              <a:ext cx="390014" cy="68124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50185" name="Rectangle 5"/>
            <p:cNvSpPr>
              <a:spLocks noChangeArrowheads="1"/>
            </p:cNvSpPr>
            <p:nvPr/>
          </p:nvSpPr>
          <p:spPr bwMode="auto">
            <a:xfrm>
              <a:off x="3985107" y="1237130"/>
              <a:ext cx="721462" cy="77661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50186" name="Rectangle 5"/>
            <p:cNvSpPr>
              <a:spLocks noChangeArrowheads="1"/>
            </p:cNvSpPr>
            <p:nvPr/>
          </p:nvSpPr>
          <p:spPr bwMode="auto">
            <a:xfrm>
              <a:off x="5392271" y="2013740"/>
              <a:ext cx="1109382" cy="11325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grpSp>
      <p:sp>
        <p:nvSpPr>
          <p:cNvPr id="50179"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scattering (SAXS)</a:t>
            </a:r>
          </a:p>
        </p:txBody>
      </p:sp>
      <p:sp>
        <p:nvSpPr>
          <p:cNvPr id="12" name="Text Box 5"/>
          <p:cNvSpPr txBox="1">
            <a:spLocks noChangeArrowheads="1"/>
          </p:cNvSpPr>
          <p:nvPr/>
        </p:nvSpPr>
        <p:spPr bwMode="auto">
          <a:xfrm>
            <a:off x="144463" y="914400"/>
            <a:ext cx="89995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The intensity of the scattered rays (I</a:t>
            </a:r>
            <a:r>
              <a:rPr lang="en-US" altLang="en-US" sz="2600" dirty="0">
                <a:latin typeface="+mj-lt"/>
              </a:rPr>
              <a:t>) can be presented as a function of the momentum transfer (q</a:t>
            </a:r>
            <a:r>
              <a:rPr lang="en-US" altLang="en-US" sz="2600" dirty="0" smtClean="0">
                <a:latin typeface="+mj-lt"/>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1"/>
          <p:cNvGrpSpPr>
            <a:grpSpLocks/>
          </p:cNvGrpSpPr>
          <p:nvPr/>
        </p:nvGrpSpPr>
        <p:grpSpPr bwMode="auto">
          <a:xfrm>
            <a:off x="2282825" y="2711450"/>
            <a:ext cx="4572000" cy="3840163"/>
            <a:chOff x="1506537" y="981075"/>
            <a:chExt cx="5970028" cy="4906963"/>
          </a:xfrm>
        </p:grpSpPr>
        <p:pic>
          <p:nvPicPr>
            <p:cNvPr id="52229" name="Picture 1"/>
            <p:cNvPicPr>
              <a:picLocks noChangeAspect="1"/>
            </p:cNvPicPr>
            <p:nvPr/>
          </p:nvPicPr>
          <p:blipFill>
            <a:blip r:embed="rId3">
              <a:extLst>
                <a:ext uri="{28A0092B-C50C-407E-A947-70E740481C1C}">
                  <a14:useLocalDpi xmlns:a14="http://schemas.microsoft.com/office/drawing/2010/main" val="0"/>
                </a:ext>
              </a:extLst>
            </a:blip>
            <a:srcRect l="36028" t="50832" r="-549"/>
            <a:stretch>
              <a:fillRect/>
            </a:stretch>
          </p:blipFill>
          <p:spPr bwMode="auto">
            <a:xfrm>
              <a:off x="1506537" y="1048871"/>
              <a:ext cx="5970028" cy="483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2"/>
            <p:cNvSpPr>
              <a:spLocks noChangeArrowheads="1"/>
            </p:cNvSpPr>
            <p:nvPr/>
          </p:nvSpPr>
          <p:spPr bwMode="auto">
            <a:xfrm>
              <a:off x="1506538" y="981075"/>
              <a:ext cx="389920" cy="44381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52231" name="Rectangle 5"/>
            <p:cNvSpPr>
              <a:spLocks noChangeArrowheads="1"/>
            </p:cNvSpPr>
            <p:nvPr/>
          </p:nvSpPr>
          <p:spPr bwMode="auto">
            <a:xfrm>
              <a:off x="3886397" y="1909481"/>
              <a:ext cx="1640344" cy="123684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52232" name="Rectangle 6"/>
            <p:cNvSpPr>
              <a:spLocks noChangeArrowheads="1"/>
            </p:cNvSpPr>
            <p:nvPr/>
          </p:nvSpPr>
          <p:spPr bwMode="auto">
            <a:xfrm rot="-5400000">
              <a:off x="4587762" y="2926748"/>
              <a:ext cx="390014" cy="68124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52233" name="Rectangle 5"/>
            <p:cNvSpPr>
              <a:spLocks noChangeArrowheads="1"/>
            </p:cNvSpPr>
            <p:nvPr/>
          </p:nvSpPr>
          <p:spPr bwMode="auto">
            <a:xfrm>
              <a:off x="3985107" y="1237130"/>
              <a:ext cx="721462" cy="77661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52234" name="Rectangle 5"/>
            <p:cNvSpPr>
              <a:spLocks noChangeArrowheads="1"/>
            </p:cNvSpPr>
            <p:nvPr/>
          </p:nvSpPr>
          <p:spPr bwMode="auto">
            <a:xfrm>
              <a:off x="5392271" y="2013740"/>
              <a:ext cx="1109382" cy="11325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grpSp>
      <p:sp>
        <p:nvSpPr>
          <p:cNvPr id="52227"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scattering (SAXS)</a:t>
            </a:r>
          </a:p>
        </p:txBody>
      </p:sp>
      <p:sp>
        <p:nvSpPr>
          <p:cNvPr id="12" name="Text Box 5"/>
          <p:cNvSpPr txBox="1">
            <a:spLocks noChangeArrowheads="1"/>
          </p:cNvSpPr>
          <p:nvPr/>
        </p:nvSpPr>
        <p:spPr bwMode="auto">
          <a:xfrm>
            <a:off x="144463" y="914400"/>
            <a:ext cx="89995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The </a:t>
            </a:r>
            <a:r>
              <a:rPr lang="en-US" altLang="en-US" sz="2600" dirty="0">
                <a:latin typeface="+mj-lt"/>
              </a:rPr>
              <a:t>2D profile is proportional to the scattering from a single particle averaged over all orientations</a:t>
            </a:r>
            <a:endParaRPr lang="en-US" altLang="en-US" sz="2600" dirty="0" smtClean="0">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scattering (SAXS)</a:t>
            </a:r>
          </a:p>
        </p:txBody>
      </p:sp>
      <p:sp>
        <p:nvSpPr>
          <p:cNvPr id="12" name="Text Box 5"/>
          <p:cNvSpPr txBox="1">
            <a:spLocks noChangeArrowheads="1"/>
          </p:cNvSpPr>
          <p:nvPr/>
        </p:nvSpPr>
        <p:spPr bwMode="auto">
          <a:xfrm>
            <a:off x="144463" y="914400"/>
            <a:ext cx="5278437"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Direct data: </a:t>
            </a:r>
          </a:p>
          <a:p>
            <a:pPr marL="850900" lvl="2" indent="-385763" algn="l" rtl="0" eaLnBrk="1" hangingPunct="1">
              <a:spcBef>
                <a:spcPct val="50000"/>
              </a:spcBef>
              <a:buFont typeface="+mj-lt"/>
              <a:buAutoNum type="arabicPeriod"/>
              <a:defRPr/>
            </a:pPr>
            <a:r>
              <a:rPr lang="en-US" altLang="en-US" dirty="0" smtClean="0">
                <a:latin typeface="+mj-lt"/>
              </a:rPr>
              <a:t>The molecular mass, volume &amp; specific surface area → estimate </a:t>
            </a:r>
            <a:r>
              <a:rPr lang="en-US" altLang="en-US" b="1" dirty="0" smtClean="0">
                <a:solidFill>
                  <a:srgbClr val="FF0066"/>
                </a:solidFill>
                <a:latin typeface="+mj-lt"/>
              </a:rPr>
              <a:t>oligomeric state </a:t>
            </a:r>
          </a:p>
          <a:p>
            <a:pPr marL="850900" lvl="2" indent="-385763" algn="l" rtl="0" eaLnBrk="1" hangingPunct="1">
              <a:spcBef>
                <a:spcPct val="50000"/>
              </a:spcBef>
              <a:buFont typeface="+mj-lt"/>
              <a:buAutoNum type="arabicPeriod"/>
              <a:defRPr/>
            </a:pPr>
            <a:r>
              <a:rPr lang="en-US" altLang="en-US" dirty="0" smtClean="0">
                <a:latin typeface="+mj-lt"/>
              </a:rPr>
              <a:t>The </a:t>
            </a:r>
            <a:r>
              <a:rPr lang="en-US" altLang="en-US" b="1" dirty="0" smtClean="0">
                <a:solidFill>
                  <a:srgbClr val="FF0066"/>
                </a:solidFill>
                <a:latin typeface="+mj-lt"/>
              </a:rPr>
              <a:t>radius of gyration </a:t>
            </a:r>
            <a:r>
              <a:rPr lang="en-US" altLang="en-US" dirty="0" smtClean="0">
                <a:latin typeface="+mj-lt"/>
              </a:rPr>
              <a:t>→ assess </a:t>
            </a:r>
            <a:r>
              <a:rPr lang="en-US" altLang="en-US" b="1" dirty="0" smtClean="0">
                <a:solidFill>
                  <a:srgbClr val="FF0066"/>
                </a:solidFill>
                <a:latin typeface="+mj-lt"/>
              </a:rPr>
              <a:t>compactness</a:t>
            </a:r>
            <a:r>
              <a:rPr lang="en-US" altLang="en-US" dirty="0" smtClean="0">
                <a:solidFill>
                  <a:srgbClr val="FF0066"/>
                </a:solidFill>
                <a:latin typeface="+mj-lt"/>
              </a:rPr>
              <a:t> </a:t>
            </a:r>
            <a:r>
              <a:rPr lang="en-US" altLang="en-US" dirty="0" smtClean="0">
                <a:latin typeface="+mj-lt"/>
              </a:rPr>
              <a:t>of macromolecule → detect opening of its structure</a:t>
            </a:r>
          </a:p>
          <a:p>
            <a:pPr marL="850900" lvl="2" indent="-385763" algn="l" rtl="0" eaLnBrk="1" hangingPunct="1">
              <a:spcBef>
                <a:spcPct val="50000"/>
              </a:spcBef>
              <a:buFont typeface="+mj-lt"/>
              <a:buAutoNum type="arabicPeriod"/>
              <a:defRPr/>
            </a:pPr>
            <a:r>
              <a:rPr lang="en-US" altLang="en-US" dirty="0" smtClean="0">
                <a:latin typeface="+mj-lt"/>
              </a:rPr>
              <a:t>The overall shape of the protein at </a:t>
            </a:r>
            <a:r>
              <a:rPr lang="en-US" altLang="en-US" b="1" dirty="0" smtClean="0">
                <a:solidFill>
                  <a:srgbClr val="FF0066"/>
                </a:solidFill>
                <a:latin typeface="+mj-lt"/>
              </a:rPr>
              <a:t>low-resolution (~15-20 Å)</a:t>
            </a:r>
            <a:r>
              <a:rPr lang="en-US" altLang="en-US" dirty="0" smtClean="0">
                <a:latin typeface="+mj-lt"/>
              </a:rPr>
              <a:t> → boundaries for high-resolution sub-structures </a:t>
            </a:r>
          </a:p>
        </p:txBody>
      </p:sp>
      <p:pic>
        <p:nvPicPr>
          <p:cNvPr id="54276" name="Picture 1"/>
          <p:cNvPicPr>
            <a:picLocks noChangeAspect="1"/>
          </p:cNvPicPr>
          <p:nvPr/>
        </p:nvPicPr>
        <p:blipFill>
          <a:blip r:embed="rId3">
            <a:extLst>
              <a:ext uri="{28A0092B-C50C-407E-A947-70E740481C1C}">
                <a14:useLocalDpi xmlns:a14="http://schemas.microsoft.com/office/drawing/2010/main" val="0"/>
              </a:ext>
            </a:extLst>
          </a:blip>
          <a:srcRect l="25835" t="57730" r="47165" b="5647"/>
          <a:stretch>
            <a:fillRect/>
          </a:stretch>
        </p:blipFill>
        <p:spPr bwMode="auto">
          <a:xfrm>
            <a:off x="5426075" y="2506663"/>
            <a:ext cx="371792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3"/>
          <p:cNvSpPr>
            <a:spLocks noChangeArrowheads="1"/>
          </p:cNvSpPr>
          <p:nvPr/>
        </p:nvSpPr>
        <p:spPr bwMode="auto">
          <a:xfrm>
            <a:off x="6145213" y="5608638"/>
            <a:ext cx="2441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sv-SE" altLang="en-US" sz="1800" i="1">
                <a:cs typeface="Times New Roman (Hebrew)" panose="02020603050405020304" pitchFamily="18" charset="0"/>
              </a:rPr>
              <a:t>Nat. Prod. Rep. </a:t>
            </a:r>
            <a:r>
              <a:rPr lang="sv-SE" altLang="en-US" sz="1800">
                <a:cs typeface="Times New Roman (Hebrew)" panose="02020603050405020304" pitchFamily="18" charset="0"/>
              </a:rPr>
              <a:t>(2015) 32: 436-453</a:t>
            </a:r>
            <a:endParaRPr lang="en-US" altLang="en-US" sz="180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scattering (SAXS)</a:t>
            </a:r>
          </a:p>
        </p:txBody>
      </p:sp>
      <p:sp>
        <p:nvSpPr>
          <p:cNvPr id="12" name="Text Box 5"/>
          <p:cNvSpPr txBox="1">
            <a:spLocks noChangeArrowheads="1"/>
          </p:cNvSpPr>
          <p:nvPr/>
        </p:nvSpPr>
        <p:spPr bwMode="auto">
          <a:xfrm>
            <a:off x="144463" y="914400"/>
            <a:ext cx="89995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Protein structure can also be determined </a:t>
            </a:r>
            <a:r>
              <a:rPr lang="en-US" altLang="en-US" sz="2600" b="1" dirty="0" smtClean="0">
                <a:solidFill>
                  <a:srgbClr val="FF0066"/>
                </a:solidFill>
                <a:latin typeface="+mj-lt"/>
              </a:rPr>
              <a:t>indirectly</a:t>
            </a:r>
            <a:r>
              <a:rPr lang="en-US" altLang="en-US" sz="2600" dirty="0" smtClean="0">
                <a:latin typeface="+mj-lt"/>
              </a:rPr>
              <a:t>, by comparing the measured profile to those of </a:t>
            </a:r>
            <a:r>
              <a:rPr lang="en-US" altLang="en-US" sz="2600" b="1" dirty="0" smtClean="0">
                <a:solidFill>
                  <a:srgbClr val="FF0066"/>
                </a:solidFill>
                <a:latin typeface="+mj-lt"/>
              </a:rPr>
              <a:t>models</a:t>
            </a:r>
          </a:p>
        </p:txBody>
      </p:sp>
      <p:graphicFrame>
        <p:nvGraphicFramePr>
          <p:cNvPr id="56324" name="Object 3"/>
          <p:cNvGraphicFramePr>
            <a:graphicFrameLocks noChangeAspect="1"/>
          </p:cNvGraphicFramePr>
          <p:nvPr/>
        </p:nvGraphicFramePr>
        <p:xfrm>
          <a:off x="842963" y="2533650"/>
          <a:ext cx="3281362" cy="4132263"/>
        </p:xfrm>
        <a:graphic>
          <a:graphicData uri="http://schemas.openxmlformats.org/presentationml/2006/ole">
            <mc:AlternateContent xmlns:mc="http://schemas.openxmlformats.org/markup-compatibility/2006">
              <mc:Choice xmlns:v="urn:schemas-microsoft-com:vml" Requires="v">
                <p:oleObj spid="_x0000_s56387" name="Graph" r:id="rId4" imgW="2984500" imgH="3898900" progId="Origin50.Graph">
                  <p:embed/>
                </p:oleObj>
              </mc:Choice>
              <mc:Fallback>
                <p:oleObj name="Graph" r:id="rId4" imgW="2984500" imgH="3898900" progId="Origin50.Grap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963" y="2533650"/>
                        <a:ext cx="3281362"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6325" name="Picture 13"/>
          <p:cNvPicPr>
            <a:picLocks noChangeAspect="1" noChangeArrowheads="1"/>
          </p:cNvPicPr>
          <p:nvPr/>
        </p:nvPicPr>
        <p:blipFill>
          <a:blip r:embed="rId6">
            <a:extLst>
              <a:ext uri="{28A0092B-C50C-407E-A947-70E740481C1C}">
                <a14:useLocalDpi xmlns:a14="http://schemas.microsoft.com/office/drawing/2010/main" val="0"/>
              </a:ext>
            </a:extLst>
          </a:blip>
          <a:srcRect l="52469" t="4935" r="1527" b="56172"/>
          <a:stretch>
            <a:fillRect/>
          </a:stretch>
        </p:blipFill>
        <p:spPr bwMode="auto">
          <a:xfrm>
            <a:off x="4351338" y="3063875"/>
            <a:ext cx="4375150" cy="2790825"/>
          </a:xfrm>
          <a:prstGeom prst="rect">
            <a:avLst/>
          </a:prstGeom>
          <a:noFill/>
          <a:ln>
            <a:noFill/>
          </a:ln>
          <a:effectLst/>
          <a:extLst>
            <a:ext uri="{909E8E84-426E-40DD-AFC4-6F175D3DCCD1}">
              <a14:hiddenFill xmlns:a14="http://schemas.microsoft.com/office/drawing/2010/main">
                <a:blipFill dpi="0" rotWithShape="0">
                  <a:blip/>
                  <a:srcRect l="52469" t="4935" r="1527" b="56172"/>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026"/>
          <p:cNvSpPr txBox="1">
            <a:spLocks noChangeArrowheads="1"/>
          </p:cNvSpPr>
          <p:nvPr/>
        </p:nvSpPr>
        <p:spPr bwMode="auto">
          <a:xfrm>
            <a:off x="207963" y="985838"/>
            <a:ext cx="86455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6000">
                <a:latin typeface="Arial" panose="020B0604020202020204" pitchFamily="34" charset="0"/>
                <a:cs typeface="Times New Roman (Hebrew)" panose="02020603050405020304" pitchFamily="18" charset="0"/>
              </a:rPr>
              <a:t>Chapter 3:</a:t>
            </a:r>
          </a:p>
          <a:p>
            <a:pPr algn="ctr" rtl="0" eaLnBrk="1" hangingPunct="1">
              <a:spcBef>
                <a:spcPct val="50000"/>
              </a:spcBef>
              <a:buFontTx/>
              <a:buNone/>
            </a:pPr>
            <a:r>
              <a:rPr lang="en-US" altLang="en-US" sz="6600">
                <a:latin typeface="Arial" panose="020B0604020202020204" pitchFamily="34" charset="0"/>
                <a:cs typeface="Times New Roman (Hebrew)" panose="02020603050405020304" pitchFamily="18" charset="0"/>
              </a:rPr>
              <a:t>Methods of Structure Determination &amp; Prediction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scattering (SAXS)</a:t>
            </a:r>
          </a:p>
        </p:txBody>
      </p:sp>
      <p:sp>
        <p:nvSpPr>
          <p:cNvPr id="10" name="Text Box 5"/>
          <p:cNvSpPr txBox="1">
            <a:spLocks noChangeArrowheads="1"/>
          </p:cNvSpPr>
          <p:nvPr/>
        </p:nvSpPr>
        <p:spPr bwMode="auto">
          <a:xfrm>
            <a:off x="144463" y="914400"/>
            <a:ext cx="8999537"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Advantages:</a:t>
            </a:r>
          </a:p>
          <a:p>
            <a:pPr lvl="1" algn="l" rtl="0" eaLnBrk="1" hangingPunct="1">
              <a:spcBef>
                <a:spcPct val="50000"/>
              </a:spcBef>
              <a:buFont typeface="Wingdings" panose="05000000000000000000" pitchFamily="2" charset="2"/>
              <a:buChar char="Ø"/>
              <a:defRPr/>
            </a:pPr>
            <a:r>
              <a:rPr lang="en-US" altLang="en-US" sz="2600" dirty="0" smtClean="0">
                <a:latin typeface="+mj-lt"/>
              </a:rPr>
              <a:t>Does </a:t>
            </a:r>
            <a:r>
              <a:rPr lang="en-US" altLang="en-US" sz="2600" dirty="0">
                <a:latin typeface="+mj-lt"/>
              </a:rPr>
              <a:t>not require crystals → </a:t>
            </a:r>
            <a:r>
              <a:rPr lang="en-US" altLang="en-US" sz="2600" dirty="0" smtClean="0">
                <a:latin typeface="+mj-lt"/>
              </a:rPr>
              <a:t>fast, good for flexible, large </a:t>
            </a:r>
            <a:r>
              <a:rPr lang="en-US" altLang="en-US" sz="2600" dirty="0">
                <a:latin typeface="+mj-lt"/>
              </a:rPr>
              <a:t>and/or membrane </a:t>
            </a:r>
            <a:r>
              <a:rPr lang="en-US" altLang="en-US" sz="2600" dirty="0" smtClean="0">
                <a:latin typeface="+mj-lt"/>
              </a:rPr>
              <a:t>proteins</a:t>
            </a:r>
          </a:p>
          <a:p>
            <a:pPr lvl="1" algn="l" rtl="0" eaLnBrk="1" hangingPunct="1">
              <a:spcBef>
                <a:spcPct val="50000"/>
              </a:spcBef>
              <a:buFont typeface="Wingdings" panose="05000000000000000000" pitchFamily="2" charset="2"/>
              <a:buChar char="Ø"/>
              <a:defRPr/>
            </a:pPr>
            <a:r>
              <a:rPr lang="en-US" altLang="en-US" sz="2600" dirty="0" smtClean="0">
                <a:latin typeface="+mj-lt"/>
              </a:rPr>
              <a:t>Conducted in solution → includes dynamics, follows events (e.g. protein-ligand binding)</a:t>
            </a:r>
          </a:p>
          <a:p>
            <a:pPr lvl="1" algn="l" rtl="0" eaLnBrk="1" hangingPunct="1">
              <a:spcBef>
                <a:spcPct val="50000"/>
              </a:spcBef>
              <a:buFont typeface="Wingdings" panose="05000000000000000000" pitchFamily="2" charset="2"/>
              <a:buChar char="Ø"/>
              <a:defRPr/>
            </a:pPr>
            <a:r>
              <a:rPr lang="en-US" altLang="en-US" sz="2600" dirty="0" smtClean="0">
                <a:latin typeface="+mj-lt"/>
              </a:rPr>
              <a:t>Sensitive </a:t>
            </a:r>
            <a:r>
              <a:rPr lang="en-US" altLang="en-US" sz="2600" dirty="0">
                <a:latin typeface="+mj-lt"/>
              </a:rPr>
              <a:t>to the macromolecule’s hydration </a:t>
            </a:r>
            <a:r>
              <a:rPr lang="en-US" altLang="en-US" sz="2600" dirty="0" smtClean="0">
                <a:latin typeface="+mj-lt"/>
              </a:rPr>
              <a:t>shell → protein-water interactions </a:t>
            </a:r>
          </a:p>
          <a:p>
            <a:pPr lvl="1" algn="l" rtl="0" eaLnBrk="1" hangingPunct="1">
              <a:spcBef>
                <a:spcPct val="50000"/>
              </a:spcBef>
              <a:buFont typeface="Wingdings" panose="05000000000000000000" pitchFamily="2" charset="2"/>
              <a:buChar char="Ø"/>
              <a:defRPr/>
            </a:pPr>
            <a:r>
              <a:rPr lang="en-US" altLang="en-US" sz="2600" dirty="0" smtClean="0">
                <a:latin typeface="+mj-lt"/>
              </a:rPr>
              <a:t>Requires </a:t>
            </a:r>
            <a:r>
              <a:rPr lang="en-US" altLang="en-US" sz="2600" dirty="0">
                <a:latin typeface="+mj-lt"/>
              </a:rPr>
              <a:t>minimal amounts of sample (15 </a:t>
            </a:r>
            <a:r>
              <a:rPr lang="en-US" altLang="en-US" sz="2600" dirty="0" err="1">
                <a:latin typeface="+mj-lt"/>
              </a:rPr>
              <a:t>μL</a:t>
            </a:r>
            <a:r>
              <a:rPr lang="en-US" altLang="en-US" sz="2600" dirty="0">
                <a:latin typeface="+mj-lt"/>
              </a:rPr>
              <a:t> at 0.1-1 mg/mL)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Neutron scattering</a:t>
            </a:r>
          </a:p>
        </p:txBody>
      </p:sp>
      <p:pic>
        <p:nvPicPr>
          <p:cNvPr id="60420" name="Picture 35" descr="C:\Documents and Settings\Amit\My Documents\Amit\Book\1_Revised_draft\CH3\Figures\Pymol Files\3-2.png"/>
          <p:cNvPicPr>
            <a:picLocks noChangeAspect="1" noChangeArrowheads="1"/>
          </p:cNvPicPr>
          <p:nvPr/>
        </p:nvPicPr>
        <p:blipFill>
          <a:blip r:embed="rId3">
            <a:extLst>
              <a:ext uri="{28A0092B-C50C-407E-A947-70E740481C1C}">
                <a14:useLocalDpi xmlns:a14="http://schemas.microsoft.com/office/drawing/2010/main" val="0"/>
              </a:ext>
            </a:extLst>
          </a:blip>
          <a:srcRect l="4007" t="1888" r="4114" b="3223"/>
          <a:stretch>
            <a:fillRect/>
          </a:stretch>
        </p:blipFill>
        <p:spPr bwMode="auto">
          <a:xfrm>
            <a:off x="5757361" y="1902158"/>
            <a:ext cx="3386639" cy="350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44463" y="914400"/>
            <a:ext cx="5862637"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Neutrons:</a:t>
            </a:r>
          </a:p>
          <a:p>
            <a:pPr lvl="1" algn="l" rtl="0" eaLnBrk="1" hangingPunct="1">
              <a:spcBef>
                <a:spcPct val="50000"/>
              </a:spcBef>
              <a:buFont typeface="Wingdings" panose="05000000000000000000" pitchFamily="2" charset="2"/>
              <a:buChar char="Ø"/>
              <a:defRPr/>
            </a:pPr>
            <a:r>
              <a:rPr lang="en-US" altLang="en-US" sz="2600" dirty="0">
                <a:latin typeface="+mj-lt"/>
              </a:rPr>
              <a:t>W</a:t>
            </a:r>
            <a:r>
              <a:rPr lang="en-US" altLang="en-US" sz="2600" dirty="0" smtClean="0">
                <a:latin typeface="+mj-lt"/>
              </a:rPr>
              <a:t>avelength (~0.1-10 Å) - on the atomic separation scale</a:t>
            </a:r>
          </a:p>
          <a:p>
            <a:pPr lvl="1" algn="l" rtl="0" eaLnBrk="1" hangingPunct="1">
              <a:spcBef>
                <a:spcPct val="50000"/>
              </a:spcBef>
              <a:buFont typeface="Wingdings" panose="05000000000000000000" pitchFamily="2" charset="2"/>
              <a:buChar char="Ø"/>
              <a:defRPr/>
            </a:pPr>
            <a:r>
              <a:rPr lang="en-US" altLang="en-US" sz="2600" dirty="0" smtClean="0">
                <a:latin typeface="+mj-lt"/>
              </a:rPr>
              <a:t>Scattered by atomic </a:t>
            </a:r>
            <a:r>
              <a:rPr lang="en-US" altLang="en-US" sz="2600" b="1" dirty="0" smtClean="0">
                <a:solidFill>
                  <a:srgbClr val="FF0066"/>
                </a:solidFill>
                <a:latin typeface="+mj-lt"/>
              </a:rPr>
              <a:t>nuclei</a:t>
            </a:r>
            <a:endParaRPr lang="en-US" altLang="en-US" sz="2600" dirty="0">
              <a:solidFill>
                <a:srgbClr val="FF0066"/>
              </a:solidFill>
              <a:latin typeface="+mj-lt"/>
            </a:endParaRPr>
          </a:p>
          <a:p>
            <a:pPr lvl="1" algn="l" rtl="0" eaLnBrk="1" hangingPunct="1">
              <a:spcBef>
                <a:spcPct val="50000"/>
              </a:spcBef>
              <a:buFont typeface="Wingdings" panose="05000000000000000000" pitchFamily="2" charset="2"/>
              <a:buChar char="Ø"/>
              <a:defRPr/>
            </a:pPr>
            <a:r>
              <a:rPr lang="en-US" altLang="en-US" sz="2600" dirty="0">
                <a:latin typeface="+mj-lt"/>
              </a:rPr>
              <a:t>S</a:t>
            </a:r>
            <a:r>
              <a:rPr lang="en-US" altLang="en-US" sz="2600" dirty="0" smtClean="0">
                <a:latin typeface="+mj-lt"/>
              </a:rPr>
              <a:t>ensitive to </a:t>
            </a:r>
            <a:r>
              <a:rPr lang="en-US" altLang="en-US" sz="2600" b="1" dirty="0" smtClean="0">
                <a:solidFill>
                  <a:srgbClr val="FF0066"/>
                </a:solidFill>
                <a:latin typeface="+mj-lt"/>
              </a:rPr>
              <a:t>nuclear mass</a:t>
            </a:r>
            <a:r>
              <a:rPr lang="en-US" altLang="en-US" sz="2600" dirty="0" smtClean="0">
                <a:latin typeface="+mj-lt"/>
              </a:rPr>
              <a:t> → strong signal with heavy isotopes: </a:t>
            </a:r>
            <a:endParaRPr lang="en-US" altLang="en-US" sz="2600" dirty="0">
              <a:latin typeface="+mj-lt"/>
            </a:endParaRPr>
          </a:p>
          <a:p>
            <a:pPr lvl="2" algn="l" rtl="0" eaLnBrk="1" hangingPunct="1">
              <a:spcBef>
                <a:spcPct val="50000"/>
              </a:spcBef>
              <a:buFont typeface="Wingdings" panose="05000000000000000000" pitchFamily="2" charset="2"/>
              <a:buChar char="§"/>
              <a:defRPr/>
            </a:pPr>
            <a:r>
              <a:rPr lang="en-US" altLang="en-US" dirty="0">
                <a:latin typeface="+mj-lt"/>
              </a:rPr>
              <a:t>N</a:t>
            </a:r>
            <a:r>
              <a:rPr lang="en-US" altLang="en-US" dirty="0" smtClean="0">
                <a:latin typeface="+mj-lt"/>
              </a:rPr>
              <a:t>o need for </a:t>
            </a:r>
            <a:r>
              <a:rPr lang="en-US" altLang="en-US" b="1" dirty="0" smtClean="0">
                <a:solidFill>
                  <a:srgbClr val="FF0066"/>
                </a:solidFill>
              </a:rPr>
              <a:t>crystallization</a:t>
            </a:r>
            <a:endParaRPr lang="en-US" altLang="en-US" dirty="0" smtClean="0">
              <a:latin typeface="+mj-lt"/>
            </a:endParaRPr>
          </a:p>
          <a:p>
            <a:pPr lvl="2" algn="l" rtl="0" eaLnBrk="1" hangingPunct="1">
              <a:spcBef>
                <a:spcPct val="50000"/>
              </a:spcBef>
              <a:buFont typeface="Wingdings" panose="05000000000000000000" pitchFamily="2" charset="2"/>
              <a:buChar char="§"/>
              <a:defRPr/>
            </a:pPr>
            <a:r>
              <a:rPr lang="en-US" altLang="en-US" dirty="0">
                <a:latin typeface="+mj-lt"/>
              </a:rPr>
              <a:t>L</a:t>
            </a:r>
            <a:r>
              <a:rPr lang="en-US" altLang="en-US" dirty="0" smtClean="0">
                <a:latin typeface="+mj-lt"/>
              </a:rPr>
              <a:t>ocation of </a:t>
            </a:r>
            <a:r>
              <a:rPr lang="en-US" altLang="en-US" b="1" dirty="0" smtClean="0">
                <a:solidFill>
                  <a:srgbClr val="FF0066"/>
                </a:solidFill>
                <a:latin typeface="+mj-lt"/>
              </a:rPr>
              <a:t>hydrogen atoms</a:t>
            </a:r>
            <a:r>
              <a:rPr lang="en-US" altLang="en-US" dirty="0" smtClean="0">
                <a:latin typeface="+mj-lt"/>
              </a:rPr>
              <a:t> (</a:t>
            </a:r>
            <a:r>
              <a:rPr lang="en-US" altLang="en-US" b="1" baseline="30000" dirty="0" smtClean="0">
                <a:solidFill>
                  <a:srgbClr val="FF0066"/>
                </a:solidFill>
                <a:latin typeface="+mj-lt"/>
              </a:rPr>
              <a:t>2</a:t>
            </a:r>
            <a:r>
              <a:rPr lang="en-US" altLang="en-US" b="1" dirty="0" smtClean="0">
                <a:solidFill>
                  <a:srgbClr val="FF0066"/>
                </a:solidFill>
                <a:latin typeface="+mj-lt"/>
              </a:rPr>
              <a:t>H)</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Neutron scattering</a:t>
            </a:r>
          </a:p>
        </p:txBody>
      </p:sp>
      <p:sp>
        <p:nvSpPr>
          <p:cNvPr id="4" name="Text Box 5"/>
          <p:cNvSpPr txBox="1">
            <a:spLocks noChangeArrowheads="1"/>
          </p:cNvSpPr>
          <p:nvPr/>
        </p:nvSpPr>
        <p:spPr bwMode="auto">
          <a:xfrm>
            <a:off x="144463" y="914400"/>
            <a:ext cx="87471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Neutrons:</a:t>
            </a:r>
          </a:p>
          <a:p>
            <a:pPr lvl="1" algn="l" rtl="0" eaLnBrk="1" hangingPunct="1">
              <a:spcBef>
                <a:spcPct val="50000"/>
              </a:spcBef>
              <a:buFont typeface="Wingdings" panose="05000000000000000000" pitchFamily="2" charset="2"/>
              <a:buChar char="Ø"/>
              <a:defRPr/>
            </a:pPr>
            <a:r>
              <a:rPr lang="en-US" altLang="en-US" sz="2600" dirty="0">
                <a:latin typeface="+mj-lt"/>
              </a:rPr>
              <a:t>H</a:t>
            </a:r>
            <a:r>
              <a:rPr lang="en-US" altLang="en-US" sz="2600" dirty="0" smtClean="0">
                <a:latin typeface="+mj-lt"/>
              </a:rPr>
              <a:t>ave </a:t>
            </a:r>
            <a:r>
              <a:rPr lang="en-US" altLang="en-US" sz="2600" dirty="0">
                <a:latin typeface="+mj-lt"/>
              </a:rPr>
              <a:t>a magnetic </a:t>
            </a:r>
            <a:r>
              <a:rPr lang="en-US" altLang="en-US" sz="2600" dirty="0" smtClean="0">
                <a:latin typeface="+mj-lt"/>
              </a:rPr>
              <a:t>moment → scattered </a:t>
            </a:r>
            <a:r>
              <a:rPr lang="en-US" altLang="en-US" sz="2600" dirty="0">
                <a:latin typeface="+mj-lt"/>
              </a:rPr>
              <a:t>also by magnetic fields </a:t>
            </a:r>
            <a:r>
              <a:rPr lang="en-US" altLang="en-US" sz="2600" dirty="0" smtClean="0">
                <a:latin typeface="+mj-lt"/>
              </a:rPr>
              <a:t>(e.g. emanating from </a:t>
            </a:r>
            <a:r>
              <a:rPr lang="en-US" altLang="en-US" sz="2600" dirty="0">
                <a:latin typeface="+mj-lt"/>
              </a:rPr>
              <a:t>unpaired electrons) → </a:t>
            </a:r>
            <a:r>
              <a:rPr lang="en-US" altLang="en-US" sz="2600" dirty="0" smtClean="0">
                <a:latin typeface="+mj-lt"/>
              </a:rPr>
              <a:t>can be used for studying electronic distribution in </a:t>
            </a:r>
            <a:r>
              <a:rPr lang="en-US" altLang="en-US" sz="2600" dirty="0">
                <a:latin typeface="+mj-lt"/>
              </a:rPr>
              <a:t>certain atoms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Neutron scattering</a:t>
            </a:r>
          </a:p>
        </p:txBody>
      </p:sp>
      <p:sp>
        <p:nvSpPr>
          <p:cNvPr id="4" name="Text Box 5"/>
          <p:cNvSpPr txBox="1">
            <a:spLocks noChangeArrowheads="1"/>
          </p:cNvSpPr>
          <p:nvPr/>
        </p:nvSpPr>
        <p:spPr bwMode="auto">
          <a:xfrm>
            <a:off x="144463" y="914400"/>
            <a:ext cx="8999537"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FF0066"/>
                </a:solidFill>
                <a:latin typeface="Arial" panose="020B0604020202020204" pitchFamily="34" charset="0"/>
                <a:ea typeface="Times New Roman (Hebrew)" charset="0"/>
              </a:rPr>
              <a:t>Coherent</a:t>
            </a:r>
            <a:r>
              <a:rPr lang="en-US" altLang="en-US" sz="2600" b="1" dirty="0" smtClean="0">
                <a:solidFill>
                  <a:srgbClr val="339933"/>
                </a:solidFill>
                <a:latin typeface="Arial" panose="020B0604020202020204" pitchFamily="34" charset="0"/>
                <a:ea typeface="Times New Roman (Hebrew)" charset="0"/>
              </a:rPr>
              <a:t> neutron scattering:</a:t>
            </a:r>
          </a:p>
          <a:p>
            <a:pPr lvl="1" algn="l" rtl="0" eaLnBrk="1" hangingPunct="1">
              <a:spcBef>
                <a:spcPct val="50000"/>
              </a:spcBef>
              <a:buFont typeface="Wingdings" panose="05000000000000000000" pitchFamily="2" charset="2"/>
              <a:buChar char="Ø"/>
              <a:defRPr/>
            </a:pPr>
            <a:r>
              <a:rPr lang="en-US" altLang="en-US" sz="2600" dirty="0">
                <a:latin typeface="+mj-lt"/>
              </a:rPr>
              <a:t>Results from correlated </a:t>
            </a:r>
            <a:r>
              <a:rPr lang="en-US" altLang="en-US" sz="2600" dirty="0" smtClean="0">
                <a:latin typeface="+mj-lt"/>
              </a:rPr>
              <a:t>interactions with the nuclei</a:t>
            </a:r>
          </a:p>
          <a:p>
            <a:pPr lvl="1" algn="l" rtl="0" eaLnBrk="1" hangingPunct="1">
              <a:spcBef>
                <a:spcPct val="50000"/>
              </a:spcBef>
              <a:buFont typeface="Wingdings" panose="05000000000000000000" pitchFamily="2" charset="2"/>
              <a:buChar char="Ø"/>
              <a:defRPr/>
            </a:pPr>
            <a:r>
              <a:rPr lang="en-US" altLang="en-US" sz="2600" dirty="0">
                <a:latin typeface="+mj-lt"/>
              </a:rPr>
              <a:t>Provides information on the </a:t>
            </a:r>
            <a:r>
              <a:rPr lang="en-US" altLang="en-US" sz="2600" b="1" dirty="0">
                <a:solidFill>
                  <a:srgbClr val="FF0066"/>
                </a:solidFill>
                <a:latin typeface="+mj-lt"/>
              </a:rPr>
              <a:t>structure</a:t>
            </a:r>
            <a:r>
              <a:rPr lang="en-US" altLang="en-US" sz="2600" dirty="0">
                <a:solidFill>
                  <a:srgbClr val="FF0066"/>
                </a:solidFill>
                <a:latin typeface="+mj-lt"/>
              </a:rPr>
              <a:t> </a:t>
            </a:r>
            <a:r>
              <a:rPr lang="en-US" altLang="en-US" sz="2600" dirty="0">
                <a:latin typeface="+mj-lt"/>
              </a:rPr>
              <a:t>of the </a:t>
            </a:r>
            <a:r>
              <a:rPr lang="en-US" altLang="en-US" sz="2600" dirty="0" smtClean="0">
                <a:latin typeface="+mj-lt"/>
              </a:rPr>
              <a:t>molecule</a:t>
            </a:r>
          </a:p>
          <a:p>
            <a:pPr lvl="1" algn="l" rtl="0" eaLnBrk="1" hangingPunct="1">
              <a:spcBef>
                <a:spcPct val="50000"/>
              </a:spcBef>
              <a:buFont typeface="Wingdings" panose="05000000000000000000" pitchFamily="2" charset="2"/>
              <a:buChar char="Ø"/>
              <a:defRPr/>
            </a:pPr>
            <a:r>
              <a:rPr lang="en-US" altLang="en-US" sz="2600" dirty="0" smtClean="0">
                <a:latin typeface="+mj-lt"/>
              </a:rPr>
              <a:t>Structure-determining methods:</a:t>
            </a:r>
          </a:p>
          <a:p>
            <a:pPr marL="1200150" lvl="2" indent="-349250" algn="l" rtl="0" eaLnBrk="1" hangingPunct="1">
              <a:spcBef>
                <a:spcPct val="50000"/>
              </a:spcBef>
              <a:buFont typeface="+mj-lt"/>
              <a:buAutoNum type="arabicPeriod"/>
              <a:defRPr/>
            </a:pPr>
            <a:r>
              <a:rPr lang="en-US" altLang="en-US" b="1" dirty="0" smtClean="0">
                <a:solidFill>
                  <a:srgbClr val="FF0066"/>
                </a:solidFill>
                <a:latin typeface="+mj-lt"/>
              </a:rPr>
              <a:t>Neutron diffraction</a:t>
            </a:r>
            <a:r>
              <a:rPr lang="en-US" altLang="en-US" dirty="0" smtClean="0">
                <a:latin typeface="+mj-lt"/>
              </a:rPr>
              <a:t>: uses crystals, yields high resolution</a:t>
            </a:r>
          </a:p>
          <a:p>
            <a:pPr marL="1200150" lvl="2" indent="-349250" algn="l" rtl="0" eaLnBrk="1" hangingPunct="1">
              <a:spcBef>
                <a:spcPct val="50000"/>
              </a:spcBef>
              <a:buFont typeface="+mj-lt"/>
              <a:buAutoNum type="arabicPeriod"/>
              <a:defRPr/>
            </a:pPr>
            <a:r>
              <a:rPr lang="en-US" altLang="en-US" b="1" dirty="0" smtClean="0">
                <a:solidFill>
                  <a:srgbClr val="FF0066"/>
                </a:solidFill>
                <a:latin typeface="+mj-lt"/>
              </a:rPr>
              <a:t>Small </a:t>
            </a:r>
            <a:r>
              <a:rPr lang="en-US" altLang="en-US" b="1" dirty="0">
                <a:solidFill>
                  <a:srgbClr val="FF0066"/>
                </a:solidFill>
                <a:latin typeface="+mj-lt"/>
              </a:rPr>
              <a:t>angle neutron scattering </a:t>
            </a:r>
            <a:r>
              <a:rPr lang="en-US" altLang="en-US" dirty="0">
                <a:latin typeface="+mj-lt"/>
              </a:rPr>
              <a:t>(</a:t>
            </a:r>
            <a:r>
              <a:rPr lang="en-US" altLang="en-US" b="1" dirty="0">
                <a:solidFill>
                  <a:srgbClr val="FF0066"/>
                </a:solidFill>
                <a:latin typeface="+mj-lt"/>
              </a:rPr>
              <a:t>SANS</a:t>
            </a:r>
            <a:r>
              <a:rPr lang="en-US" altLang="en-US" dirty="0" smtClean="0">
                <a:latin typeface="+mj-lt"/>
              </a:rPr>
              <a:t>): applied on large proteins and complexes; yields low-resolution structures 10-12 nm); good for finding arrangement of subunits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Neutron scattering</a:t>
            </a:r>
          </a:p>
        </p:txBody>
      </p:sp>
      <p:sp>
        <p:nvSpPr>
          <p:cNvPr id="5" name="Text Box 5"/>
          <p:cNvSpPr txBox="1">
            <a:spLocks noChangeArrowheads="1"/>
          </p:cNvSpPr>
          <p:nvPr/>
        </p:nvSpPr>
        <p:spPr bwMode="auto">
          <a:xfrm>
            <a:off x="144463" y="914400"/>
            <a:ext cx="8999537"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FF0066"/>
                </a:solidFill>
                <a:latin typeface="Arial" panose="020B0604020202020204" pitchFamily="34" charset="0"/>
                <a:ea typeface="Times New Roman (Hebrew)" charset="0"/>
              </a:rPr>
              <a:t>Incoherent</a:t>
            </a:r>
            <a:r>
              <a:rPr lang="en-US" altLang="en-US" sz="2600" b="1" dirty="0" smtClean="0">
                <a:solidFill>
                  <a:srgbClr val="339933"/>
                </a:solidFill>
                <a:latin typeface="Arial" panose="020B0604020202020204" pitchFamily="34" charset="0"/>
                <a:ea typeface="Times New Roman (Hebrew)" charset="0"/>
              </a:rPr>
              <a:t> neutron scattering:</a:t>
            </a:r>
          </a:p>
          <a:p>
            <a:pPr lvl="1" algn="l" rtl="0" eaLnBrk="1" hangingPunct="1">
              <a:spcBef>
                <a:spcPct val="50000"/>
              </a:spcBef>
              <a:buFont typeface="Wingdings" panose="05000000000000000000" pitchFamily="2" charset="2"/>
              <a:buChar char="Ø"/>
              <a:defRPr/>
            </a:pPr>
            <a:r>
              <a:rPr lang="en-US" altLang="en-US" sz="2600" dirty="0">
                <a:latin typeface="+mj-lt"/>
              </a:rPr>
              <a:t>Results from </a:t>
            </a:r>
            <a:r>
              <a:rPr lang="en-US" altLang="en-US" sz="2600" dirty="0" smtClean="0">
                <a:latin typeface="+mj-lt"/>
              </a:rPr>
              <a:t>the </a:t>
            </a:r>
            <a:r>
              <a:rPr lang="en-US" altLang="en-US" sz="2600" dirty="0">
                <a:latin typeface="+mj-lt"/>
              </a:rPr>
              <a:t>interaction of neutrons with individual nuclei that are in </a:t>
            </a:r>
            <a:r>
              <a:rPr lang="en-US" altLang="en-US" sz="2600" b="1" dirty="0" smtClean="0">
                <a:solidFill>
                  <a:srgbClr val="FF0066"/>
                </a:solidFill>
                <a:latin typeface="+mj-lt"/>
              </a:rPr>
              <a:t>motion</a:t>
            </a:r>
          </a:p>
          <a:p>
            <a:pPr lvl="1" algn="l" rtl="0" eaLnBrk="1" hangingPunct="1">
              <a:spcBef>
                <a:spcPct val="50000"/>
              </a:spcBef>
              <a:buFont typeface="Wingdings" panose="05000000000000000000" pitchFamily="2" charset="2"/>
              <a:buChar char="Ø"/>
              <a:defRPr/>
            </a:pPr>
            <a:r>
              <a:rPr lang="en-US" altLang="en-US" sz="2600" dirty="0" smtClean="0">
                <a:latin typeface="+mj-lt"/>
              </a:rPr>
              <a:t>Provides </a:t>
            </a:r>
            <a:r>
              <a:rPr lang="en-US" altLang="en-US" sz="2600" dirty="0">
                <a:latin typeface="+mj-lt"/>
              </a:rPr>
              <a:t>information on the </a:t>
            </a:r>
            <a:r>
              <a:rPr lang="en-US" altLang="en-US" sz="2600" b="1" dirty="0">
                <a:solidFill>
                  <a:srgbClr val="FF0066"/>
                </a:solidFill>
                <a:latin typeface="+mj-lt"/>
              </a:rPr>
              <a:t>dynamics</a:t>
            </a:r>
            <a:r>
              <a:rPr lang="en-US" altLang="en-US" sz="2600" dirty="0">
                <a:latin typeface="+mj-lt"/>
              </a:rPr>
              <a:t> of the </a:t>
            </a:r>
            <a:r>
              <a:rPr lang="en-US" altLang="en-US" sz="2600" dirty="0" smtClean="0">
                <a:latin typeface="+mj-lt"/>
              </a:rPr>
              <a:t>molecule</a:t>
            </a:r>
          </a:p>
          <a:p>
            <a:pPr lvl="2" algn="l" rtl="0" eaLnBrk="1" hangingPunct="1">
              <a:spcBef>
                <a:spcPct val="50000"/>
              </a:spcBef>
              <a:buFont typeface="Wingdings" panose="05000000000000000000" pitchFamily="2" charset="2"/>
              <a:buChar char="Ø"/>
              <a:defRPr/>
            </a:pPr>
            <a:r>
              <a:rPr lang="en-US" altLang="en-US" b="1" dirty="0" smtClean="0">
                <a:solidFill>
                  <a:srgbClr val="FF0066"/>
                </a:solidFill>
                <a:latin typeface="+mj-lt"/>
              </a:rPr>
              <a:t>Elastic (EINS) </a:t>
            </a:r>
            <a:r>
              <a:rPr lang="en-US" altLang="en-US" dirty="0"/>
              <a:t>–</a:t>
            </a:r>
            <a:r>
              <a:rPr lang="en-US" altLang="en-US" dirty="0" smtClean="0">
                <a:latin typeface="+mj-lt"/>
              </a:rPr>
              <a:t> </a:t>
            </a:r>
            <a:r>
              <a:rPr lang="en-US" altLang="en-US" dirty="0">
                <a:latin typeface="+mj-lt"/>
              </a:rPr>
              <a:t>atomic vibrations </a:t>
            </a:r>
            <a:endParaRPr lang="en-US" altLang="en-US" dirty="0" smtClean="0">
              <a:latin typeface="+mj-lt"/>
            </a:endParaRPr>
          </a:p>
          <a:p>
            <a:pPr lvl="2" algn="l" rtl="0" eaLnBrk="1" hangingPunct="1">
              <a:spcBef>
                <a:spcPct val="50000"/>
              </a:spcBef>
              <a:buFont typeface="Wingdings" panose="05000000000000000000" pitchFamily="2" charset="2"/>
              <a:buChar char="Ø"/>
              <a:defRPr/>
            </a:pPr>
            <a:r>
              <a:rPr lang="en-US" altLang="en-US" b="1" dirty="0">
                <a:solidFill>
                  <a:srgbClr val="FF0066"/>
                </a:solidFill>
                <a:latin typeface="+mj-lt"/>
              </a:rPr>
              <a:t>Quasi-elastic (QINS) </a:t>
            </a:r>
            <a:r>
              <a:rPr lang="en-US" altLang="en-US" dirty="0"/>
              <a:t>–</a:t>
            </a:r>
            <a:r>
              <a:rPr lang="en-US" altLang="en-US" dirty="0" smtClean="0">
                <a:latin typeface="+mj-lt"/>
              </a:rPr>
              <a:t> </a:t>
            </a:r>
            <a:r>
              <a:rPr lang="en-US" altLang="en-US" dirty="0">
                <a:latin typeface="+mj-lt"/>
              </a:rPr>
              <a:t>diffusive motions or shifts between near-native conformations </a:t>
            </a:r>
            <a:endParaRPr lang="en-US" altLang="en-US" dirty="0" smtClean="0">
              <a:latin typeface="+mj-lt"/>
            </a:endParaRPr>
          </a:p>
          <a:p>
            <a:pPr lvl="2" algn="l" rtl="0" eaLnBrk="1" hangingPunct="1">
              <a:spcBef>
                <a:spcPct val="50000"/>
              </a:spcBef>
              <a:buFont typeface="Wingdings" panose="05000000000000000000" pitchFamily="2" charset="2"/>
              <a:buChar char="Ø"/>
              <a:defRPr/>
            </a:pPr>
            <a:r>
              <a:rPr lang="en-US" altLang="en-US" b="1" dirty="0">
                <a:solidFill>
                  <a:srgbClr val="FF0066"/>
                </a:solidFill>
                <a:latin typeface="+mj-lt"/>
              </a:rPr>
              <a:t>Inelastic (IINS)</a:t>
            </a:r>
            <a:r>
              <a:rPr lang="en-US" altLang="en-US" dirty="0">
                <a:latin typeface="+mj-lt"/>
              </a:rPr>
              <a:t> </a:t>
            </a:r>
            <a:r>
              <a:rPr lang="en-US" altLang="en-US" dirty="0" smtClean="0">
                <a:latin typeface="+mj-lt"/>
              </a:rPr>
              <a:t>– vibrational/rotational </a:t>
            </a:r>
            <a:r>
              <a:rPr lang="en-US" altLang="en-US" dirty="0">
                <a:latin typeface="+mj-lt"/>
              </a:rPr>
              <a:t>transitions between different energy levels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Neutron scattering</a:t>
            </a:r>
          </a:p>
        </p:txBody>
      </p:sp>
      <p:sp>
        <p:nvSpPr>
          <p:cNvPr id="5" name="Text Box 5"/>
          <p:cNvSpPr txBox="1">
            <a:spLocks noChangeArrowheads="1"/>
          </p:cNvSpPr>
          <p:nvPr/>
        </p:nvSpPr>
        <p:spPr bwMode="auto">
          <a:xfrm>
            <a:off x="144463" y="914400"/>
            <a:ext cx="89995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Advantages:</a:t>
            </a:r>
          </a:p>
          <a:p>
            <a:pPr lvl="1" algn="l" rtl="0" eaLnBrk="1" hangingPunct="1">
              <a:spcBef>
                <a:spcPct val="50000"/>
              </a:spcBef>
              <a:buFont typeface="Wingdings" panose="05000000000000000000" pitchFamily="2" charset="2"/>
              <a:buChar char="Ø"/>
              <a:defRPr/>
            </a:pPr>
            <a:r>
              <a:rPr lang="en-US" altLang="en-US" sz="2600" dirty="0" smtClean="0">
                <a:latin typeface="+mj-lt"/>
              </a:rPr>
              <a:t>Determining hydrogen atoms location (protonation states, water)</a:t>
            </a:r>
          </a:p>
          <a:p>
            <a:pPr lvl="1" algn="l" rtl="0" eaLnBrk="1" hangingPunct="1">
              <a:spcBef>
                <a:spcPct val="50000"/>
              </a:spcBef>
              <a:buFont typeface="Wingdings" panose="05000000000000000000" pitchFamily="2" charset="2"/>
              <a:buChar char="Ø"/>
              <a:defRPr/>
            </a:pPr>
            <a:r>
              <a:rPr lang="en-US" altLang="en-US" sz="2600" dirty="0" smtClean="0">
                <a:latin typeface="+mj-lt"/>
              </a:rPr>
              <a:t>Mapping the subunit locations in large complexes</a:t>
            </a:r>
          </a:p>
          <a:p>
            <a:pPr lvl="1" algn="l" rtl="0" eaLnBrk="1" hangingPunct="1">
              <a:spcBef>
                <a:spcPct val="50000"/>
              </a:spcBef>
              <a:buFont typeface="Wingdings" panose="05000000000000000000" pitchFamily="2" charset="2"/>
              <a:buChar char="Ø"/>
              <a:defRPr/>
            </a:pPr>
            <a:r>
              <a:rPr lang="en-US" altLang="en-US" sz="2600" dirty="0" smtClean="0">
                <a:latin typeface="+mj-lt"/>
              </a:rPr>
              <a:t>Little/no damage to sample</a:t>
            </a:r>
          </a:p>
          <a:p>
            <a:pPr lvl="1" algn="l" rtl="0" eaLnBrk="1" hangingPunct="1">
              <a:spcBef>
                <a:spcPct val="50000"/>
              </a:spcBef>
              <a:buFont typeface="Wingdings" panose="05000000000000000000" pitchFamily="2" charset="2"/>
              <a:buChar char="Ø"/>
              <a:defRPr/>
            </a:pPr>
            <a:r>
              <a:rPr lang="en-US" altLang="en-US" sz="2600" dirty="0" smtClean="0">
                <a:latin typeface="+mj-lt"/>
              </a:rPr>
              <a:t>Mapping electronic distribution in certain atoms</a:t>
            </a:r>
          </a:p>
        </p:txBody>
      </p:sp>
      <p:sp>
        <p:nvSpPr>
          <p:cNvPr id="4" name="Text Box 5"/>
          <p:cNvSpPr txBox="1">
            <a:spLocks noChangeArrowheads="1"/>
          </p:cNvSpPr>
          <p:nvPr/>
        </p:nvSpPr>
        <p:spPr bwMode="auto">
          <a:xfrm>
            <a:off x="139700" y="4487863"/>
            <a:ext cx="899953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Shortcomings</a:t>
            </a:r>
            <a:r>
              <a:rPr lang="en-US" altLang="en-US" sz="2600" b="1" dirty="0">
                <a:solidFill>
                  <a:srgbClr val="339933"/>
                </a:solidFill>
                <a:latin typeface="Arial" panose="020B0604020202020204" pitchFamily="34" charset="0"/>
                <a:ea typeface="Times New Roman (Hebrew)" charset="0"/>
              </a:rPr>
              <a:t>:</a:t>
            </a:r>
            <a:endParaRPr lang="en-US" altLang="en-US" sz="2600" b="1" dirty="0" smtClean="0">
              <a:solidFill>
                <a:srgbClr val="339933"/>
              </a:solidFill>
              <a:latin typeface="Arial" panose="020B0604020202020204" pitchFamily="34" charset="0"/>
              <a:ea typeface="Times New Roman (Hebrew)" charset="0"/>
            </a:endParaRPr>
          </a:p>
          <a:p>
            <a:pPr lvl="1" algn="l" rtl="0" eaLnBrk="1" hangingPunct="1">
              <a:spcBef>
                <a:spcPct val="50000"/>
              </a:spcBef>
              <a:buFont typeface="Wingdings" panose="05000000000000000000" pitchFamily="2" charset="2"/>
              <a:buChar char="Ø"/>
              <a:defRPr/>
            </a:pPr>
            <a:r>
              <a:rPr lang="en-US" altLang="en-US" sz="2600" b="1" dirty="0">
                <a:solidFill>
                  <a:srgbClr val="FF0066"/>
                </a:solidFill>
                <a:latin typeface="+mj-lt"/>
              </a:rPr>
              <a:t>Expensive</a:t>
            </a:r>
            <a:r>
              <a:rPr lang="en-US" altLang="en-US" sz="2600" dirty="0">
                <a:solidFill>
                  <a:srgbClr val="FF0066"/>
                </a:solidFill>
                <a:latin typeface="+mj-lt"/>
              </a:rPr>
              <a:t> </a:t>
            </a:r>
            <a:r>
              <a:rPr lang="en-US" altLang="en-US" sz="2600" dirty="0">
                <a:latin typeface="+mj-lt"/>
              </a:rPr>
              <a:t>- requires larger installations </a:t>
            </a:r>
            <a:r>
              <a:rPr lang="en-US" altLang="en-US" sz="2600" dirty="0" smtClean="0">
                <a:latin typeface="+mj-lt"/>
              </a:rPr>
              <a:t>for generating neutrons</a:t>
            </a:r>
          </a:p>
          <a:p>
            <a:pPr lvl="1" algn="l" rtl="0" eaLnBrk="1" hangingPunct="1">
              <a:spcBef>
                <a:spcPct val="50000"/>
              </a:spcBef>
              <a:buFont typeface="Wingdings" panose="05000000000000000000" pitchFamily="2" charset="2"/>
              <a:buChar char="Ø"/>
              <a:defRPr/>
            </a:pPr>
            <a:r>
              <a:rPr lang="en-US" altLang="en-US" sz="2600" dirty="0" smtClean="0">
                <a:latin typeface="+mj-lt"/>
              </a:rPr>
              <a:t>In diffraction, </a:t>
            </a:r>
            <a:r>
              <a:rPr lang="en-US" altLang="en-US" sz="2600" b="1" dirty="0" smtClean="0">
                <a:solidFill>
                  <a:srgbClr val="FF0066"/>
                </a:solidFill>
                <a:latin typeface="+mj-lt"/>
              </a:rPr>
              <a:t>large crystals </a:t>
            </a:r>
            <a:r>
              <a:rPr lang="en-US" altLang="en-US" sz="2600" dirty="0" smtClean="0">
                <a:latin typeface="+mj-lt"/>
              </a:rPr>
              <a:t>and long exposure required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0686" y="3006725"/>
            <a:ext cx="3683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Electron microscopy</a:t>
            </a:r>
          </a:p>
        </p:txBody>
      </p:sp>
      <p:sp>
        <p:nvSpPr>
          <p:cNvPr id="6" name="Text Box 5"/>
          <p:cNvSpPr txBox="1">
            <a:spLocks noChangeArrowheads="1"/>
          </p:cNvSpPr>
          <p:nvPr/>
        </p:nvSpPr>
        <p:spPr bwMode="auto">
          <a:xfrm>
            <a:off x="144463" y="914400"/>
            <a:ext cx="899953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Electrons:</a:t>
            </a:r>
          </a:p>
          <a:p>
            <a:pPr lvl="1" algn="l" rtl="0" eaLnBrk="1" hangingPunct="1">
              <a:spcBef>
                <a:spcPct val="50000"/>
              </a:spcBef>
              <a:buFont typeface="Wingdings" panose="05000000000000000000" pitchFamily="2" charset="2"/>
              <a:buChar char="Ø"/>
              <a:defRPr/>
            </a:pPr>
            <a:r>
              <a:rPr lang="en-US" altLang="en-US" sz="2600" dirty="0">
                <a:latin typeface="+mj-lt"/>
              </a:rPr>
              <a:t>W</a:t>
            </a:r>
            <a:r>
              <a:rPr lang="en-US" altLang="en-US" sz="2600" dirty="0" smtClean="0">
                <a:latin typeface="+mj-lt"/>
              </a:rPr>
              <a:t>avelength (&lt; 0.04 Å) - on the atomic separation scale</a:t>
            </a:r>
          </a:p>
          <a:p>
            <a:pPr lvl="1" algn="l" rtl="0" eaLnBrk="1" hangingPunct="1">
              <a:spcBef>
                <a:spcPct val="50000"/>
              </a:spcBef>
              <a:buFont typeface="Wingdings" panose="05000000000000000000" pitchFamily="2" charset="2"/>
              <a:buChar char="Ø"/>
              <a:defRPr/>
            </a:pPr>
            <a:r>
              <a:rPr lang="en-US" altLang="en-US" sz="2600" dirty="0" smtClean="0">
                <a:latin typeface="+mj-lt"/>
              </a:rPr>
              <a:t>Negatively charged → can </a:t>
            </a:r>
            <a:r>
              <a:rPr lang="en-US" altLang="en-US" sz="2600" dirty="0">
                <a:latin typeface="+mj-lt"/>
              </a:rPr>
              <a:t>be </a:t>
            </a:r>
            <a:r>
              <a:rPr lang="en-US" altLang="en-US" sz="2600" b="1" dirty="0">
                <a:solidFill>
                  <a:srgbClr val="FF0066"/>
                </a:solidFill>
                <a:latin typeface="+mj-lt"/>
              </a:rPr>
              <a:t>focused</a:t>
            </a:r>
            <a:r>
              <a:rPr lang="en-US" altLang="en-US" sz="2600" dirty="0">
                <a:solidFill>
                  <a:srgbClr val="FF0066"/>
                </a:solidFill>
                <a:latin typeface="+mj-lt"/>
              </a:rPr>
              <a:t> </a:t>
            </a:r>
            <a:r>
              <a:rPr lang="en-US" altLang="en-US" sz="2600" dirty="0">
                <a:latin typeface="+mj-lt"/>
              </a:rPr>
              <a:t>by electromagnetic </a:t>
            </a:r>
            <a:r>
              <a:rPr lang="en-US" altLang="en-US" sz="2600" dirty="0" smtClean="0">
                <a:latin typeface="+mj-lt"/>
              </a:rPr>
              <a:t>lenses → can be viewed </a:t>
            </a:r>
            <a:r>
              <a:rPr lang="en-US" altLang="en-US" sz="2600" b="1" dirty="0" smtClean="0">
                <a:solidFill>
                  <a:srgbClr val="FF0066"/>
                </a:solidFill>
                <a:latin typeface="+mj-lt"/>
              </a:rPr>
              <a:t>directly</a:t>
            </a:r>
            <a:r>
              <a:rPr lang="en-US" altLang="en-US" sz="2600" dirty="0" smtClean="0">
                <a:latin typeface="+mj-lt"/>
              </a:rPr>
              <a:t> (</a:t>
            </a:r>
            <a:r>
              <a:rPr lang="en-US" altLang="en-US" sz="2600" b="1" dirty="0" smtClean="0">
                <a:solidFill>
                  <a:srgbClr val="FF0066"/>
                </a:solidFill>
                <a:latin typeface="+mj-lt"/>
              </a:rPr>
              <a:t>no need for 3D crystals</a:t>
            </a:r>
            <a:r>
              <a:rPr lang="en-US" altLang="en-US" sz="2600" dirty="0" smtClean="0">
                <a:latin typeface="+mj-lt"/>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3"/>
          <p:cNvPicPr>
            <a:picLocks noChangeAspect="1" noChangeArrowheads="1"/>
          </p:cNvPicPr>
          <p:nvPr/>
        </p:nvPicPr>
        <p:blipFill>
          <a:blip r:embed="rId3">
            <a:extLst>
              <a:ext uri="{28A0092B-C50C-407E-A947-70E740481C1C}">
                <a14:useLocalDpi xmlns:a14="http://schemas.microsoft.com/office/drawing/2010/main" val="0"/>
              </a:ext>
            </a:extLst>
          </a:blip>
          <a:srcRect l="47734" r="8414" b="55989"/>
          <a:stretch>
            <a:fillRect/>
          </a:stretch>
        </p:blipFill>
        <p:spPr bwMode="auto">
          <a:xfrm>
            <a:off x="2897188" y="2525713"/>
            <a:ext cx="3632200" cy="404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7"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Electron microscopy</a:t>
            </a:r>
          </a:p>
        </p:txBody>
      </p:sp>
      <p:sp>
        <p:nvSpPr>
          <p:cNvPr id="4" name="Text Box 5"/>
          <p:cNvSpPr txBox="1">
            <a:spLocks noChangeArrowheads="1"/>
          </p:cNvSpPr>
          <p:nvPr/>
        </p:nvSpPr>
        <p:spPr bwMode="auto">
          <a:xfrm>
            <a:off x="144463" y="914400"/>
            <a:ext cx="87471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Electrons:</a:t>
            </a:r>
          </a:p>
          <a:p>
            <a:pPr lvl="1" algn="l" rtl="0" eaLnBrk="1" hangingPunct="1">
              <a:spcBef>
                <a:spcPct val="50000"/>
              </a:spcBef>
              <a:buFont typeface="Wingdings" panose="05000000000000000000" pitchFamily="2" charset="2"/>
              <a:buChar char="Ø"/>
              <a:defRPr/>
            </a:pPr>
            <a:r>
              <a:rPr lang="en-US" altLang="en-US" sz="2600" dirty="0" smtClean="0">
                <a:latin typeface="+mj-lt"/>
              </a:rPr>
              <a:t>However: low energy → low resolution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a:extLst>
              <a:ext uri="{28A0092B-C50C-407E-A947-70E740481C1C}">
                <a14:useLocalDpi xmlns:a14="http://schemas.microsoft.com/office/drawing/2010/main" val="0"/>
              </a:ext>
            </a:extLst>
          </a:blip>
          <a:srcRect l="16666" t="25687" r="9805" b="25490"/>
          <a:stretch>
            <a:fillRect/>
          </a:stretch>
        </p:blipFill>
        <p:spPr bwMode="auto">
          <a:xfrm>
            <a:off x="743368" y="3276600"/>
            <a:ext cx="28956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1"/>
          <p:cNvPicPr>
            <a:picLocks noChangeAspect="1"/>
          </p:cNvPicPr>
          <p:nvPr/>
        </p:nvPicPr>
        <p:blipFill>
          <a:blip r:embed="rId4">
            <a:extLst>
              <a:ext uri="{28A0092B-C50C-407E-A947-70E740481C1C}">
                <a14:useLocalDpi xmlns:a14="http://schemas.microsoft.com/office/drawing/2010/main" val="0"/>
              </a:ext>
            </a:extLst>
          </a:blip>
          <a:srcRect l="15553" t="25153" r="14140" b="22612"/>
          <a:stretch>
            <a:fillRect/>
          </a:stretch>
        </p:blipFill>
        <p:spPr bwMode="auto">
          <a:xfrm>
            <a:off x="3957638" y="2609850"/>
            <a:ext cx="48006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Electron microscopy</a:t>
            </a:r>
          </a:p>
        </p:txBody>
      </p:sp>
      <p:sp>
        <p:nvSpPr>
          <p:cNvPr id="5" name="Text Box 5"/>
          <p:cNvSpPr txBox="1">
            <a:spLocks noChangeArrowheads="1"/>
          </p:cNvSpPr>
          <p:nvPr/>
        </p:nvSpPr>
        <p:spPr bwMode="auto">
          <a:xfrm>
            <a:off x="144463" y="914400"/>
            <a:ext cx="87471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Solution 1: electron crystallography:</a:t>
            </a:r>
          </a:p>
          <a:p>
            <a:pPr lvl="1" algn="l" rtl="0" eaLnBrk="1" hangingPunct="1">
              <a:spcBef>
                <a:spcPct val="50000"/>
              </a:spcBef>
              <a:buFont typeface="Wingdings" panose="05000000000000000000" pitchFamily="2" charset="2"/>
              <a:buChar char="Ø"/>
              <a:defRPr/>
            </a:pPr>
            <a:r>
              <a:rPr lang="en-US" altLang="en-US" sz="2600" dirty="0" smtClean="0">
                <a:latin typeface="+mj-lt"/>
              </a:rPr>
              <a:t>Solution: </a:t>
            </a:r>
            <a:r>
              <a:rPr lang="en-US" altLang="en-US" sz="2600" b="1" dirty="0" smtClean="0">
                <a:solidFill>
                  <a:srgbClr val="FF0066"/>
                </a:solidFill>
                <a:latin typeface="+mj-lt"/>
              </a:rPr>
              <a:t>2D crystals </a:t>
            </a:r>
            <a:r>
              <a:rPr lang="en-US" altLang="en-US" sz="2600" dirty="0" smtClean="0">
                <a:latin typeface="+mj-lt"/>
              </a:rPr>
              <a:t>(easier to produce)</a:t>
            </a:r>
          </a:p>
          <a:p>
            <a:pPr lvl="1" algn="l" rtl="0" eaLnBrk="1" hangingPunct="1">
              <a:spcBef>
                <a:spcPct val="50000"/>
              </a:spcBef>
              <a:buFont typeface="Wingdings" panose="05000000000000000000" pitchFamily="2" charset="2"/>
              <a:buChar char="Ø"/>
              <a:defRPr/>
            </a:pPr>
            <a:r>
              <a:rPr lang="en-US" altLang="en-US" sz="2600" b="1" dirty="0" err="1" smtClean="0">
                <a:solidFill>
                  <a:srgbClr val="FF0066"/>
                </a:solidFill>
                <a:latin typeface="+mj-lt"/>
              </a:rPr>
              <a:t>MicroED</a:t>
            </a:r>
            <a:r>
              <a:rPr lang="en-US" altLang="en-US" sz="2600" dirty="0">
                <a:latin typeface="+mj-lt"/>
              </a:rPr>
              <a:t> </a:t>
            </a:r>
            <a:r>
              <a:rPr lang="en-US" altLang="en-US" sz="2600" dirty="0" smtClean="0">
                <a:latin typeface="+mj-lt"/>
              </a:rPr>
              <a:t>(</a:t>
            </a:r>
            <a:r>
              <a:rPr lang="en-US" altLang="en-US" sz="2600" b="1" dirty="0" smtClean="0">
                <a:solidFill>
                  <a:srgbClr val="FF0066"/>
                </a:solidFill>
                <a:latin typeface="+mj-lt"/>
              </a:rPr>
              <a:t>3D micro-crystals</a:t>
            </a:r>
            <a:r>
              <a:rPr lang="en-US" altLang="en-US" sz="2600" dirty="0" smtClean="0">
                <a:latin typeface="+mj-lt"/>
              </a:rPr>
              <a:t>)</a:t>
            </a:r>
          </a:p>
        </p:txBody>
      </p:sp>
      <p:sp>
        <p:nvSpPr>
          <p:cNvPr id="74758" name="Rectangle 1"/>
          <p:cNvSpPr>
            <a:spLocks noChangeArrowheads="1"/>
          </p:cNvSpPr>
          <p:nvPr/>
        </p:nvSpPr>
        <p:spPr bwMode="auto">
          <a:xfrm>
            <a:off x="743368" y="5346700"/>
            <a:ext cx="24971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2400">
                <a:cs typeface="Times New Roman (Hebrew)" panose="02020603050405020304" pitchFamily="18" charset="0"/>
              </a:rPr>
              <a:t>Lysozyme </a:t>
            </a:r>
          </a:p>
          <a:p>
            <a:pPr algn="ctr" rtl="0">
              <a:spcBef>
                <a:spcPct val="0"/>
              </a:spcBef>
              <a:buFontTx/>
              <a:buNone/>
            </a:pPr>
            <a:r>
              <a:rPr lang="en-US" altLang="en-US" sz="2400">
                <a:cs typeface="Times New Roman (Hebrew)" panose="02020603050405020304" pitchFamily="18" charset="0"/>
              </a:rPr>
              <a:t>(microED, 2.5 Å) </a:t>
            </a:r>
          </a:p>
        </p:txBody>
      </p:sp>
      <p:sp>
        <p:nvSpPr>
          <p:cNvPr id="74759" name="Rectangle 6"/>
          <p:cNvSpPr>
            <a:spLocks noChangeArrowheads="1"/>
          </p:cNvSpPr>
          <p:nvPr/>
        </p:nvSpPr>
        <p:spPr bwMode="auto">
          <a:xfrm>
            <a:off x="5110163" y="5997575"/>
            <a:ext cx="2782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2400">
                <a:cs typeface="Times New Roman (Hebrew)" panose="02020603050405020304" pitchFamily="18" charset="0"/>
              </a:rPr>
              <a:t>Aquaporin </a:t>
            </a:r>
          </a:p>
          <a:p>
            <a:pPr algn="ctr" rtl="0">
              <a:spcBef>
                <a:spcPct val="0"/>
              </a:spcBef>
              <a:buFontTx/>
              <a:buNone/>
            </a:pPr>
            <a:r>
              <a:rPr lang="en-US" altLang="en-US" sz="2400">
                <a:cs typeface="Times New Roman (Hebrew)" panose="02020603050405020304" pitchFamily="18" charset="0"/>
              </a:rPr>
              <a:t>(2D crystals, 1.9 Å)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p:cNvPicPr>
          <p:nvPr/>
        </p:nvPicPr>
        <p:blipFill>
          <a:blip r:embed="rId3">
            <a:extLst>
              <a:ext uri="{28A0092B-C50C-407E-A947-70E740481C1C}">
                <a14:useLocalDpi xmlns:a14="http://schemas.microsoft.com/office/drawing/2010/main" val="0"/>
              </a:ext>
            </a:extLst>
          </a:blip>
          <a:srcRect l="25490" t="19608" r="30785" b="21765"/>
          <a:stretch>
            <a:fillRect/>
          </a:stretch>
        </p:blipFill>
        <p:spPr bwMode="auto">
          <a:xfrm>
            <a:off x="3177840" y="2133600"/>
            <a:ext cx="2998788" cy="4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Electron microscopy</a:t>
            </a:r>
          </a:p>
        </p:txBody>
      </p:sp>
      <p:sp>
        <p:nvSpPr>
          <p:cNvPr id="4" name="Text Box 5"/>
          <p:cNvSpPr txBox="1">
            <a:spLocks noChangeArrowheads="1"/>
          </p:cNvSpPr>
          <p:nvPr/>
        </p:nvSpPr>
        <p:spPr bwMode="auto">
          <a:xfrm>
            <a:off x="144463" y="914400"/>
            <a:ext cx="87471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Solution 2: </a:t>
            </a:r>
            <a:r>
              <a:rPr lang="en-US" altLang="en-US" sz="2600" b="1" dirty="0" smtClean="0">
                <a:solidFill>
                  <a:srgbClr val="FF0066"/>
                </a:solidFill>
                <a:latin typeface="Arial" panose="020B0604020202020204" pitchFamily="34" charset="0"/>
                <a:ea typeface="Times New Roman (Hebrew)" charset="0"/>
              </a:rPr>
              <a:t>motion-correcting</a:t>
            </a:r>
            <a:r>
              <a:rPr lang="en-US" altLang="en-US" sz="2600" b="1" dirty="0" smtClean="0">
                <a:solidFill>
                  <a:srgbClr val="339933"/>
                </a:solidFill>
                <a:latin typeface="Arial" panose="020B0604020202020204" pitchFamily="34" charset="0"/>
                <a:ea typeface="Times New Roman (Hebrew)" charset="0"/>
              </a:rPr>
              <a:t> detectors:</a:t>
            </a:r>
          </a:p>
          <a:p>
            <a:pPr lvl="1" algn="l" rtl="0" eaLnBrk="1" hangingPunct="1">
              <a:spcBef>
                <a:spcPct val="50000"/>
              </a:spcBef>
              <a:buFont typeface="Wingdings" panose="05000000000000000000" pitchFamily="2" charset="2"/>
              <a:buChar char="Ø"/>
              <a:defRPr/>
            </a:pPr>
            <a:r>
              <a:rPr lang="en-US" altLang="en-US" sz="2600" dirty="0" smtClean="0">
                <a:latin typeface="+mj-lt"/>
              </a:rPr>
              <a:t>Allow </a:t>
            </a:r>
            <a:r>
              <a:rPr lang="en-US" altLang="en-US" sz="2600" b="1" dirty="0" smtClean="0">
                <a:solidFill>
                  <a:srgbClr val="FF0066"/>
                </a:solidFill>
                <a:latin typeface="+mj-lt"/>
              </a:rPr>
              <a:t>direct, single-particle</a:t>
            </a:r>
            <a:r>
              <a:rPr lang="en-US" altLang="en-US" sz="2600" dirty="0" smtClean="0">
                <a:solidFill>
                  <a:srgbClr val="FF0066"/>
                </a:solidFill>
                <a:latin typeface="+mj-lt"/>
              </a:rPr>
              <a:t> </a:t>
            </a:r>
            <a:r>
              <a:rPr lang="en-US" altLang="en-US" sz="2600" dirty="0" smtClean="0">
                <a:latin typeface="+mj-lt"/>
              </a:rPr>
              <a:t>recording (no crystals)</a:t>
            </a:r>
          </a:p>
        </p:txBody>
      </p:sp>
      <p:sp>
        <p:nvSpPr>
          <p:cNvPr id="76805" name="Rectangle 4"/>
          <p:cNvSpPr>
            <a:spLocks noChangeArrowheads="1"/>
          </p:cNvSpPr>
          <p:nvPr/>
        </p:nvSpPr>
        <p:spPr bwMode="auto">
          <a:xfrm>
            <a:off x="2733340" y="6107112"/>
            <a:ext cx="4116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2400">
                <a:cs typeface="Times New Roman (Hebrew)" panose="02020603050405020304" pitchFamily="18" charset="0"/>
              </a:rPr>
              <a:t>Rotavirus VP6 protein (2.6 Å)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026"/>
          <p:cNvSpPr txBox="1">
            <a:spLocks noChangeArrowheads="1"/>
          </p:cNvSpPr>
          <p:nvPr/>
        </p:nvSpPr>
        <p:spPr bwMode="auto">
          <a:xfrm>
            <a:off x="261938" y="2057400"/>
            <a:ext cx="86455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defRPr/>
            </a:pPr>
            <a:r>
              <a:rPr lang="en-US" altLang="en-US" sz="4800" dirty="0" smtClean="0">
                <a:ea typeface="+mn-ea"/>
              </a:rPr>
              <a:t>Experimental Determination of Protein Structure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Electron microscopy</a:t>
            </a:r>
          </a:p>
        </p:txBody>
      </p:sp>
      <p:sp>
        <p:nvSpPr>
          <p:cNvPr id="4" name="Text Box 5"/>
          <p:cNvSpPr txBox="1">
            <a:spLocks noChangeArrowheads="1"/>
          </p:cNvSpPr>
          <p:nvPr/>
        </p:nvSpPr>
        <p:spPr bwMode="auto">
          <a:xfrm>
            <a:off x="144463" y="914400"/>
            <a:ext cx="8747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Reducing radiation damage:</a:t>
            </a:r>
          </a:p>
          <a:p>
            <a:pPr lvl="1" algn="l" rtl="0" eaLnBrk="1" hangingPunct="1">
              <a:spcBef>
                <a:spcPct val="50000"/>
              </a:spcBef>
              <a:buFont typeface="Wingdings" panose="05000000000000000000" pitchFamily="2" charset="2"/>
              <a:buChar char="Ø"/>
              <a:defRPr/>
            </a:pPr>
            <a:r>
              <a:rPr lang="en-US" altLang="en-US" sz="2600" u="sng" dirty="0" smtClean="0">
                <a:latin typeface="+mj-lt"/>
              </a:rPr>
              <a:t>In the past</a:t>
            </a:r>
            <a:r>
              <a:rPr lang="en-US" altLang="en-US" sz="2600" dirty="0" smtClean="0">
                <a:latin typeface="+mj-lt"/>
              </a:rPr>
              <a:t>: negative staining (immersion in heavy metal → using a stronger electron beam)</a:t>
            </a:r>
          </a:p>
          <a:p>
            <a:pPr lvl="1" algn="l" rtl="0" eaLnBrk="1" hangingPunct="1">
              <a:spcBef>
                <a:spcPct val="50000"/>
              </a:spcBef>
              <a:buFont typeface="Wingdings" panose="05000000000000000000" pitchFamily="2" charset="2"/>
              <a:buChar char="Ø"/>
              <a:defRPr/>
            </a:pPr>
            <a:r>
              <a:rPr lang="en-US" altLang="en-US" sz="2600" u="sng" dirty="0" smtClean="0">
                <a:latin typeface="+mj-lt"/>
              </a:rPr>
              <a:t>Today</a:t>
            </a:r>
            <a:r>
              <a:rPr lang="en-US" altLang="en-US" sz="2600" dirty="0" smtClean="0">
                <a:latin typeface="+mj-lt"/>
              </a:rPr>
              <a:t>: cryogenics (</a:t>
            </a:r>
            <a:r>
              <a:rPr lang="en-US" altLang="en-US" sz="2600" dirty="0" err="1" smtClean="0">
                <a:latin typeface="+mj-lt"/>
              </a:rPr>
              <a:t>cryo</a:t>
            </a:r>
            <a:r>
              <a:rPr lang="en-US" altLang="en-US" sz="2600" dirty="0" smtClean="0">
                <a:latin typeface="+mj-lt"/>
              </a:rPr>
              <a:t>-EM</a:t>
            </a:r>
            <a:r>
              <a:rPr lang="en-US" altLang="en-US" sz="2600" dirty="0">
                <a:latin typeface="+mj-lt"/>
              </a:rPr>
              <a:t>) - better resolution </a:t>
            </a:r>
            <a:r>
              <a:rPr lang="en-US" altLang="en-US" sz="2600" dirty="0" smtClean="0">
                <a:latin typeface="+mj-lt"/>
              </a:rPr>
              <a:t>but lower </a:t>
            </a:r>
            <a:r>
              <a:rPr lang="en-US" altLang="en-US" sz="2600" dirty="0">
                <a:latin typeface="+mj-lt"/>
              </a:rPr>
              <a:t>contrast </a:t>
            </a:r>
            <a:endParaRPr lang="en-US" altLang="en-US" sz="2600" dirty="0" smtClean="0">
              <a:latin typeface="+mj-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Electron microscopy</a:t>
            </a:r>
          </a:p>
        </p:txBody>
      </p:sp>
      <p:sp>
        <p:nvSpPr>
          <p:cNvPr id="4" name="Text Box 5"/>
          <p:cNvSpPr txBox="1">
            <a:spLocks noChangeArrowheads="1"/>
          </p:cNvSpPr>
          <p:nvPr/>
        </p:nvSpPr>
        <p:spPr bwMode="auto">
          <a:xfrm>
            <a:off x="144463" y="914400"/>
            <a:ext cx="8999537"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Advantages:</a:t>
            </a:r>
          </a:p>
          <a:p>
            <a:pPr lvl="1" algn="l" rtl="0" eaLnBrk="1" hangingPunct="1">
              <a:spcBef>
                <a:spcPct val="50000"/>
              </a:spcBef>
              <a:buFont typeface="Wingdings" panose="05000000000000000000" pitchFamily="2" charset="2"/>
              <a:buChar char="Ø"/>
              <a:defRPr/>
            </a:pPr>
            <a:r>
              <a:rPr lang="en-US" altLang="en-US" sz="2600" dirty="0" smtClean="0">
                <a:latin typeface="+mj-lt"/>
              </a:rPr>
              <a:t>Direct observation of the protein in different environments</a:t>
            </a:r>
          </a:p>
          <a:p>
            <a:pPr lvl="1" algn="l" rtl="0" eaLnBrk="1" hangingPunct="1">
              <a:spcBef>
                <a:spcPct val="50000"/>
              </a:spcBef>
              <a:buFont typeface="Wingdings" panose="05000000000000000000" pitchFamily="2" charset="2"/>
              <a:buChar char="Ø"/>
              <a:defRPr/>
            </a:pPr>
            <a:r>
              <a:rPr lang="en-US" altLang="en-US" sz="2600" dirty="0" smtClean="0">
                <a:latin typeface="+mj-lt"/>
              </a:rPr>
              <a:t>Does not (necessarily) require crystallization</a:t>
            </a:r>
          </a:p>
          <a:p>
            <a:pPr lvl="1" algn="l" rtl="0" eaLnBrk="1" hangingPunct="1">
              <a:spcBef>
                <a:spcPct val="50000"/>
              </a:spcBef>
              <a:buFont typeface="Wingdings" panose="05000000000000000000" pitchFamily="2" charset="2"/>
              <a:buChar char="Ø"/>
              <a:defRPr/>
            </a:pPr>
            <a:r>
              <a:rPr lang="en-US" altLang="en-US" sz="2600" dirty="0" smtClean="0">
                <a:latin typeface="+mj-lt"/>
              </a:rPr>
              <a:t>Atomic/near atomic resolutions are available today</a:t>
            </a:r>
          </a:p>
          <a:p>
            <a:pPr lvl="1" algn="l" rtl="0" eaLnBrk="1" hangingPunct="1">
              <a:spcBef>
                <a:spcPct val="50000"/>
              </a:spcBef>
              <a:buFont typeface="Wingdings" panose="05000000000000000000" pitchFamily="2" charset="2"/>
              <a:buChar char="Ø"/>
              <a:defRPr/>
            </a:pPr>
            <a:r>
              <a:rPr lang="en-US" altLang="en-US" sz="2600" dirty="0" smtClean="0">
                <a:latin typeface="+mj-lt"/>
              </a:rPr>
              <a:t>Can be applied to any protein </a:t>
            </a:r>
            <a:r>
              <a:rPr lang="en-US" altLang="en-US" sz="2600" dirty="0">
                <a:latin typeface="+mj-lt"/>
              </a:rPr>
              <a:t>larger than ~200 </a:t>
            </a:r>
            <a:r>
              <a:rPr lang="en-US" altLang="en-US" sz="2600" dirty="0" err="1">
                <a:latin typeface="+mj-lt"/>
              </a:rPr>
              <a:t>kDa</a:t>
            </a:r>
            <a:r>
              <a:rPr lang="en-US" altLang="en-US" sz="2600" dirty="0">
                <a:latin typeface="+mj-lt"/>
              </a:rPr>
              <a:t> </a:t>
            </a:r>
            <a:endParaRPr lang="en-US" altLang="en-US" sz="2600" dirty="0" smtClean="0">
              <a:latin typeface="+mj-lt"/>
            </a:endParaRPr>
          </a:p>
        </p:txBody>
      </p:sp>
      <p:sp>
        <p:nvSpPr>
          <p:cNvPr id="5" name="Text Box 5"/>
          <p:cNvSpPr txBox="1">
            <a:spLocks noChangeArrowheads="1"/>
          </p:cNvSpPr>
          <p:nvPr/>
        </p:nvSpPr>
        <p:spPr bwMode="auto">
          <a:xfrm>
            <a:off x="152400" y="4067175"/>
            <a:ext cx="874712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Shortcomings:</a:t>
            </a:r>
          </a:p>
          <a:p>
            <a:pPr lvl="1" algn="l" rtl="0" eaLnBrk="1" hangingPunct="1">
              <a:spcBef>
                <a:spcPct val="50000"/>
              </a:spcBef>
              <a:buFont typeface="Wingdings" panose="05000000000000000000" pitchFamily="2" charset="2"/>
              <a:buChar char="Ø"/>
              <a:defRPr/>
            </a:pPr>
            <a:r>
              <a:rPr lang="en-US" altLang="en-US" sz="2600" dirty="0" smtClean="0">
                <a:latin typeface="+mj-lt"/>
              </a:rPr>
              <a:t>Requires the sample to be put in vacuum</a:t>
            </a:r>
          </a:p>
          <a:p>
            <a:pPr lvl="1" algn="l" rtl="0" eaLnBrk="1" hangingPunct="1">
              <a:spcBef>
                <a:spcPct val="50000"/>
              </a:spcBef>
              <a:buFont typeface="Wingdings" panose="05000000000000000000" pitchFamily="2" charset="2"/>
              <a:buChar char="Ø"/>
              <a:defRPr/>
            </a:pPr>
            <a:r>
              <a:rPr lang="en-US" altLang="en-US" sz="2600" dirty="0" smtClean="0">
                <a:latin typeface="+mj-lt"/>
              </a:rPr>
              <a:t>High resolution usually requires crystallization</a:t>
            </a:r>
          </a:p>
          <a:p>
            <a:pPr lvl="1" algn="l" rtl="0" eaLnBrk="1" hangingPunct="1">
              <a:spcBef>
                <a:spcPct val="50000"/>
              </a:spcBef>
              <a:buFont typeface="Wingdings" panose="05000000000000000000" pitchFamily="2" charset="2"/>
              <a:buChar char="Ø"/>
              <a:defRPr/>
            </a:pPr>
            <a:r>
              <a:rPr lang="en-US" altLang="en-US" sz="2600" dirty="0" smtClean="0">
                <a:latin typeface="+mj-lt"/>
              </a:rPr>
              <a:t>Instrumentation and maintenance are expensive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NMR spectroscopy</a:t>
            </a:r>
          </a:p>
        </p:txBody>
      </p:sp>
      <p:sp>
        <p:nvSpPr>
          <p:cNvPr id="9" name="Text Box 5"/>
          <p:cNvSpPr txBox="1">
            <a:spLocks noChangeArrowheads="1"/>
          </p:cNvSpPr>
          <p:nvPr/>
        </p:nvSpPr>
        <p:spPr bwMode="auto">
          <a:xfrm>
            <a:off x="144463" y="737938"/>
            <a:ext cx="8999537"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A strong </a:t>
            </a:r>
            <a:r>
              <a:rPr lang="en-US" altLang="en-US" sz="2600" b="1" dirty="0" smtClean="0">
                <a:solidFill>
                  <a:srgbClr val="FF0066"/>
                </a:solidFill>
                <a:latin typeface="+mj-lt"/>
              </a:rPr>
              <a:t>external electric field </a:t>
            </a:r>
            <a:r>
              <a:rPr lang="en-US" altLang="en-US" sz="2600" dirty="0" smtClean="0">
                <a:latin typeface="+mj-lt"/>
              </a:rPr>
              <a:t>applied by the NMR machine to the sample results in </a:t>
            </a:r>
            <a:r>
              <a:rPr lang="en-US" altLang="en-US" sz="2600" b="1" dirty="0" smtClean="0">
                <a:solidFill>
                  <a:srgbClr val="FF0066"/>
                </a:solidFill>
                <a:latin typeface="+mj-lt"/>
              </a:rPr>
              <a:t>spatial alignment </a:t>
            </a:r>
            <a:r>
              <a:rPr lang="en-US" altLang="en-US" sz="2600" dirty="0" smtClean="0">
                <a:latin typeface="+mj-lt"/>
              </a:rPr>
              <a:t>of protein atoms with nuclear spin (e.g. </a:t>
            </a:r>
            <a:r>
              <a:rPr lang="en-US" sz="2400" baseline="30000" dirty="0" smtClean="0"/>
              <a:t>1</a:t>
            </a:r>
            <a:r>
              <a:rPr lang="en-US" sz="2400" dirty="0" smtClean="0"/>
              <a:t>H, </a:t>
            </a:r>
            <a:r>
              <a:rPr lang="en-US" sz="2400" baseline="30000" dirty="0"/>
              <a:t>13</a:t>
            </a:r>
            <a:r>
              <a:rPr lang="en-US" sz="2400" dirty="0"/>
              <a:t>C ,</a:t>
            </a:r>
            <a:r>
              <a:rPr lang="en-US" sz="2400" dirty="0" smtClean="0"/>
              <a:t> </a:t>
            </a:r>
            <a:r>
              <a:rPr lang="en-US" sz="2400" baseline="30000" dirty="0"/>
              <a:t>15</a:t>
            </a:r>
            <a:r>
              <a:rPr lang="en-US" sz="2400" dirty="0"/>
              <a:t>N</a:t>
            </a:r>
            <a:r>
              <a:rPr lang="en-US" altLang="en-US" sz="2600" dirty="0" smtClean="0">
                <a:latin typeface="+mj-lt"/>
              </a:rPr>
              <a:t>)</a:t>
            </a:r>
          </a:p>
          <a:p>
            <a:pPr lvl="1" algn="l" rtl="0" eaLnBrk="1" hangingPunct="1">
              <a:spcBef>
                <a:spcPct val="50000"/>
              </a:spcBef>
              <a:buFont typeface="Wingdings" panose="05000000000000000000" pitchFamily="2" charset="2"/>
              <a:buChar char="Ø"/>
              <a:defRPr/>
            </a:pPr>
            <a:r>
              <a:rPr lang="en-US" altLang="en-US" sz="2600" dirty="0" smtClean="0">
                <a:latin typeface="+mj-lt"/>
              </a:rPr>
              <a:t>An </a:t>
            </a:r>
            <a:r>
              <a:rPr lang="en-US" altLang="en-US" sz="2600" b="1" dirty="0" smtClean="0">
                <a:solidFill>
                  <a:srgbClr val="FF0066"/>
                </a:solidFill>
                <a:latin typeface="+mj-lt"/>
              </a:rPr>
              <a:t>energy pulse </a:t>
            </a:r>
            <a:r>
              <a:rPr lang="en-US" altLang="en-US" sz="2600" dirty="0" smtClean="0">
                <a:latin typeface="+mj-lt"/>
              </a:rPr>
              <a:t>transiently disturbs this alignment</a:t>
            </a:r>
          </a:p>
          <a:p>
            <a:pPr lvl="1" algn="l" rtl="0" eaLnBrk="1" hangingPunct="1">
              <a:spcBef>
                <a:spcPct val="50000"/>
              </a:spcBef>
              <a:buFont typeface="Wingdings" panose="05000000000000000000" pitchFamily="2" charset="2"/>
              <a:buChar char="Ø"/>
              <a:defRPr/>
            </a:pPr>
            <a:r>
              <a:rPr lang="en-US" altLang="en-US" sz="2600" dirty="0" smtClean="0">
                <a:latin typeface="+mj-lt"/>
              </a:rPr>
              <a:t>The nuclei revert to their original state while </a:t>
            </a:r>
            <a:r>
              <a:rPr lang="en-US" altLang="en-US" sz="2600" b="1" dirty="0" smtClean="0">
                <a:solidFill>
                  <a:srgbClr val="FF0066"/>
                </a:solidFill>
                <a:latin typeface="+mj-lt"/>
              </a:rPr>
              <a:t>emitting radio waves </a:t>
            </a:r>
            <a:r>
              <a:rPr lang="en-US" altLang="en-US" sz="2600" dirty="0" smtClean="0">
                <a:latin typeface="+mj-lt"/>
              </a:rPr>
              <a:t>that are sensed by the NMR machine</a:t>
            </a:r>
          </a:p>
          <a:p>
            <a:pPr lvl="1" algn="l" rtl="0" eaLnBrk="1" hangingPunct="1">
              <a:spcBef>
                <a:spcPct val="50000"/>
              </a:spcBef>
              <a:buFont typeface="Wingdings" panose="05000000000000000000" pitchFamily="2" charset="2"/>
              <a:buChar char="Ø"/>
              <a:defRPr/>
            </a:pPr>
            <a:r>
              <a:rPr lang="en-US" altLang="en-US" sz="2600" dirty="0" smtClean="0">
                <a:latin typeface="+mj-lt"/>
              </a:rPr>
              <a:t>The waves are different for each atoms, and affected by their atom neighbors (</a:t>
            </a:r>
            <a:r>
              <a:rPr lang="en-US" altLang="en-US" sz="2600" b="1" dirty="0" smtClean="0">
                <a:solidFill>
                  <a:srgbClr val="FF0066"/>
                </a:solidFill>
                <a:latin typeface="+mj-lt"/>
              </a:rPr>
              <a:t>chemical shift</a:t>
            </a:r>
            <a:r>
              <a:rPr lang="en-US" altLang="en-US" sz="2600" dirty="0" smtClean="0">
                <a:latin typeface="+mj-lt"/>
              </a:rPr>
              <a:t>)</a:t>
            </a:r>
          </a:p>
          <a:p>
            <a:pPr lvl="1" algn="l" rtl="0" eaLnBrk="1" hangingPunct="1">
              <a:spcBef>
                <a:spcPct val="50000"/>
              </a:spcBef>
              <a:buFont typeface="Wingdings" panose="05000000000000000000" pitchFamily="2" charset="2"/>
              <a:buChar char="Ø"/>
              <a:defRPr/>
            </a:pPr>
            <a:r>
              <a:rPr lang="en-US" sz="2600" dirty="0" smtClean="0"/>
              <a:t>By using the known chemical shifts of nuclei at different chemical environments, </a:t>
            </a:r>
            <a:r>
              <a:rPr lang="en-US" sz="2600" b="1" dirty="0" smtClean="0">
                <a:solidFill>
                  <a:srgbClr val="FF0066"/>
                </a:solidFill>
              </a:rPr>
              <a:t>the structure of the protein can be deciphered</a:t>
            </a:r>
            <a:r>
              <a:rPr lang="en-US" sz="2600" dirty="0" smtClean="0"/>
              <a:t> from its NMR spectrum</a:t>
            </a:r>
            <a:endParaRPr lang="en-US" altLang="en-US" sz="2600" dirty="0" smtClean="0">
              <a:latin typeface="+mj-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41"/>
          <p:cNvGrpSpPr>
            <a:grpSpLocks/>
          </p:cNvGrpSpPr>
          <p:nvPr/>
        </p:nvGrpSpPr>
        <p:grpSpPr bwMode="auto">
          <a:xfrm>
            <a:off x="2526506" y="2743033"/>
            <a:ext cx="4235450" cy="3587750"/>
            <a:chOff x="1006" y="639"/>
            <a:chExt cx="3532" cy="3052"/>
          </a:xfrm>
        </p:grpSpPr>
        <p:pic>
          <p:nvPicPr>
            <p:cNvPr id="84997"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 y="645"/>
              <a:ext cx="3261" cy="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8" name="Text Box 38"/>
            <p:cNvSpPr txBox="1">
              <a:spLocks noChangeArrowheads="1"/>
            </p:cNvSpPr>
            <p:nvPr/>
          </p:nvSpPr>
          <p:spPr bwMode="auto">
            <a:xfrm>
              <a:off x="1948" y="3441"/>
              <a:ext cx="16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a:solidFill>
                    <a:srgbClr val="000000"/>
                  </a:solidFill>
                  <a:cs typeface="Times New Roman (Hebrew)" panose="02020603050405020304" pitchFamily="18" charset="0"/>
                </a:rPr>
                <a:t>Wavelength</a:t>
              </a:r>
            </a:p>
          </p:txBody>
        </p:sp>
        <p:sp>
          <p:nvSpPr>
            <p:cNvPr id="84999" name="Text Box 39"/>
            <p:cNvSpPr txBox="1">
              <a:spLocks noChangeArrowheads="1"/>
            </p:cNvSpPr>
            <p:nvPr/>
          </p:nvSpPr>
          <p:spPr bwMode="auto">
            <a:xfrm rot="-5400000">
              <a:off x="316" y="1798"/>
              <a:ext cx="16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a:solidFill>
                    <a:srgbClr val="000000"/>
                  </a:solidFill>
                  <a:cs typeface="Times New Roman (Hebrew)" panose="02020603050405020304" pitchFamily="18" charset="0"/>
                </a:rPr>
                <a:t>Signal</a:t>
              </a:r>
            </a:p>
          </p:txBody>
        </p:sp>
        <p:sp>
          <p:nvSpPr>
            <p:cNvPr id="85000" name="Line 40"/>
            <p:cNvSpPr>
              <a:spLocks noChangeShapeType="1"/>
            </p:cNvSpPr>
            <p:nvPr/>
          </p:nvSpPr>
          <p:spPr bwMode="auto">
            <a:xfrm flipV="1">
              <a:off x="1314" y="639"/>
              <a:ext cx="0" cy="250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995"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NMR spectroscopy</a:t>
            </a:r>
          </a:p>
        </p:txBody>
      </p:sp>
      <p:sp>
        <p:nvSpPr>
          <p:cNvPr id="9" name="Text Box 5"/>
          <p:cNvSpPr txBox="1">
            <a:spLocks noChangeArrowheads="1"/>
          </p:cNvSpPr>
          <p:nvPr/>
        </p:nvSpPr>
        <p:spPr bwMode="auto">
          <a:xfrm>
            <a:off x="144463" y="914400"/>
            <a:ext cx="89995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1D NMR spectrum of protons from different locations in a phenol molecule: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NMR spectroscopy</a:t>
            </a:r>
          </a:p>
        </p:txBody>
      </p:sp>
      <p:sp>
        <p:nvSpPr>
          <p:cNvPr id="9" name="Text Box 5"/>
          <p:cNvSpPr txBox="1">
            <a:spLocks noChangeArrowheads="1"/>
          </p:cNvSpPr>
          <p:nvPr/>
        </p:nvSpPr>
        <p:spPr bwMode="auto">
          <a:xfrm>
            <a:off x="144463" y="914400"/>
            <a:ext cx="8999537"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In macromolecules, deciphering the structure from the signal requires analyzing the </a:t>
            </a:r>
            <a:r>
              <a:rPr lang="en-US" altLang="en-US" sz="2600" b="1" dirty="0" smtClean="0">
                <a:solidFill>
                  <a:srgbClr val="FF0066"/>
                </a:solidFill>
                <a:latin typeface="+mj-lt"/>
              </a:rPr>
              <a:t>couplings</a:t>
            </a:r>
            <a:r>
              <a:rPr lang="en-US" altLang="en-US" sz="2600" dirty="0" smtClean="0">
                <a:solidFill>
                  <a:srgbClr val="FF0066"/>
                </a:solidFill>
                <a:latin typeface="+mj-lt"/>
              </a:rPr>
              <a:t> </a:t>
            </a:r>
            <a:r>
              <a:rPr lang="en-US" altLang="en-US" sz="2600" dirty="0" smtClean="0">
                <a:latin typeface="+mj-lt"/>
              </a:rPr>
              <a:t>between different atoms:</a:t>
            </a:r>
          </a:p>
          <a:p>
            <a:pPr lvl="2" algn="l" rtl="0" eaLnBrk="1" hangingPunct="1">
              <a:spcBef>
                <a:spcPct val="50000"/>
              </a:spcBef>
              <a:buFont typeface="Wingdings" panose="05000000000000000000" pitchFamily="2" charset="2"/>
              <a:buChar char="§"/>
              <a:defRPr/>
            </a:pPr>
            <a:r>
              <a:rPr lang="en-US" altLang="en-US" b="1" dirty="0" smtClean="0">
                <a:solidFill>
                  <a:srgbClr val="FF0066"/>
                </a:solidFill>
                <a:latin typeface="+mj-lt"/>
              </a:rPr>
              <a:t>J-coupling:</a:t>
            </a:r>
            <a:r>
              <a:rPr lang="en-US" altLang="en-US" sz="2200" dirty="0" smtClean="0">
                <a:latin typeface="+mj-lt"/>
              </a:rPr>
              <a:t> </a:t>
            </a:r>
            <a:r>
              <a:rPr lang="en-US" altLang="en-US" dirty="0">
                <a:latin typeface="+mj-lt"/>
              </a:rPr>
              <a:t>exists between covalently bonded nuclei; </a:t>
            </a:r>
            <a:r>
              <a:rPr lang="en-US" altLang="en-US" dirty="0" smtClean="0">
                <a:latin typeface="+mj-lt"/>
              </a:rPr>
              <a:t>its measurement (</a:t>
            </a:r>
            <a:r>
              <a:rPr lang="en-US" altLang="en-US" b="1" dirty="0" smtClean="0">
                <a:solidFill>
                  <a:srgbClr val="FF0066"/>
                </a:solidFill>
                <a:latin typeface="+mj-lt"/>
              </a:rPr>
              <a:t>COSY</a:t>
            </a:r>
            <a:r>
              <a:rPr lang="en-US" altLang="en-US" dirty="0" smtClean="0">
                <a:latin typeface="+mj-lt"/>
              </a:rPr>
              <a:t>) reveals atom </a:t>
            </a:r>
            <a:r>
              <a:rPr lang="en-US" altLang="en-US" b="1" dirty="0" smtClean="0">
                <a:solidFill>
                  <a:srgbClr val="FF0066"/>
                </a:solidFill>
                <a:latin typeface="+mj-lt"/>
              </a:rPr>
              <a:t>connectivity</a:t>
            </a:r>
            <a:r>
              <a:rPr lang="en-US" altLang="en-US" dirty="0" smtClean="0">
                <a:solidFill>
                  <a:srgbClr val="FF0066"/>
                </a:solidFill>
                <a:latin typeface="+mj-lt"/>
              </a:rPr>
              <a:t> </a:t>
            </a:r>
            <a:r>
              <a:rPr lang="en-US" altLang="en-US" dirty="0" smtClean="0">
                <a:latin typeface="+mj-lt"/>
              </a:rPr>
              <a:t>in the molecule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descr="C:\Documents and Settings\Amit\My Documents\Amit\Book\English\CH3 - Methods\Figures\Pymol Files\3-NMRb-left.png"/>
          <p:cNvPicPr>
            <a:picLocks noChangeAspect="1" noChangeArrowheads="1"/>
          </p:cNvPicPr>
          <p:nvPr/>
        </p:nvPicPr>
        <p:blipFill>
          <a:blip r:embed="rId3">
            <a:extLst>
              <a:ext uri="{28A0092B-C50C-407E-A947-70E740481C1C}">
                <a14:useLocalDpi xmlns:a14="http://schemas.microsoft.com/office/drawing/2010/main" val="0"/>
              </a:ext>
            </a:extLst>
          </a:blip>
          <a:srcRect l="3690" t="14345" r="9950" b="18449"/>
          <a:stretch>
            <a:fillRect/>
          </a:stretch>
        </p:blipFill>
        <p:spPr bwMode="auto">
          <a:xfrm>
            <a:off x="925429" y="3897647"/>
            <a:ext cx="333851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4" descr="C:\Documents and Settings\Amit\My Documents\Amit\Book\English\CH3 - Methods\Figures\Pymol Files\3-NMRb-right.png"/>
          <p:cNvPicPr>
            <a:picLocks noChangeAspect="1" noChangeArrowheads="1"/>
          </p:cNvPicPr>
          <p:nvPr/>
        </p:nvPicPr>
        <p:blipFill>
          <a:blip r:embed="rId4">
            <a:extLst>
              <a:ext uri="{28A0092B-C50C-407E-A947-70E740481C1C}">
                <a14:useLocalDpi xmlns:a14="http://schemas.microsoft.com/office/drawing/2010/main" val="0"/>
              </a:ext>
            </a:extLst>
          </a:blip>
          <a:srcRect l="-233" t="6657" r="4771" b="15671"/>
          <a:stretch>
            <a:fillRect/>
          </a:stretch>
        </p:blipFill>
        <p:spPr bwMode="auto">
          <a:xfrm>
            <a:off x="5437104" y="3827797"/>
            <a:ext cx="3316288"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NMR spectroscopy</a:t>
            </a:r>
          </a:p>
        </p:txBody>
      </p:sp>
      <p:sp>
        <p:nvSpPr>
          <p:cNvPr id="5" name="Text Box 5"/>
          <p:cNvSpPr txBox="1">
            <a:spLocks noChangeArrowheads="1"/>
          </p:cNvSpPr>
          <p:nvPr/>
        </p:nvSpPr>
        <p:spPr bwMode="auto">
          <a:xfrm>
            <a:off x="144463" y="914400"/>
            <a:ext cx="8999537"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In macromolecules, deciphering the structure from the signal requires analyzing the </a:t>
            </a:r>
            <a:r>
              <a:rPr lang="en-US" altLang="en-US" sz="2600" b="1" dirty="0" smtClean="0">
                <a:solidFill>
                  <a:srgbClr val="FF0066"/>
                </a:solidFill>
                <a:latin typeface="+mj-lt"/>
              </a:rPr>
              <a:t>couplings</a:t>
            </a:r>
            <a:r>
              <a:rPr lang="en-US" altLang="en-US" sz="2600" dirty="0" smtClean="0">
                <a:solidFill>
                  <a:srgbClr val="FF0066"/>
                </a:solidFill>
                <a:latin typeface="+mj-lt"/>
              </a:rPr>
              <a:t> </a:t>
            </a:r>
            <a:r>
              <a:rPr lang="en-US" altLang="en-US" sz="2600" dirty="0" smtClean="0">
                <a:latin typeface="+mj-lt"/>
              </a:rPr>
              <a:t>between different atoms:</a:t>
            </a:r>
          </a:p>
          <a:p>
            <a:pPr lvl="2" algn="l" rtl="0" eaLnBrk="1" hangingPunct="1">
              <a:spcBef>
                <a:spcPct val="50000"/>
              </a:spcBef>
              <a:buFont typeface="Wingdings" panose="05000000000000000000" pitchFamily="2" charset="2"/>
              <a:buChar char="§"/>
              <a:defRPr/>
            </a:pPr>
            <a:r>
              <a:rPr lang="en-US" altLang="en-US" b="1" dirty="0" smtClean="0">
                <a:solidFill>
                  <a:srgbClr val="FF0066"/>
                </a:solidFill>
                <a:latin typeface="+mj-lt"/>
              </a:rPr>
              <a:t>NOE coupling: </a:t>
            </a:r>
            <a:r>
              <a:rPr lang="en-US" dirty="0"/>
              <a:t>occurs between proximal </a:t>
            </a:r>
            <a:r>
              <a:rPr lang="en-US" dirty="0" smtClean="0"/>
              <a:t>(</a:t>
            </a:r>
            <a:r>
              <a:rPr lang="en-US" dirty="0"/>
              <a:t>&lt;</a:t>
            </a:r>
            <a:r>
              <a:rPr lang="en-US" dirty="0" smtClean="0"/>
              <a:t> </a:t>
            </a:r>
            <a:r>
              <a:rPr lang="en-US" dirty="0"/>
              <a:t>5 Å) non-bonded </a:t>
            </a:r>
            <a:r>
              <a:rPr lang="en-US" dirty="0" smtClean="0"/>
              <a:t>nuclei; its measurement (</a:t>
            </a:r>
            <a:r>
              <a:rPr lang="en-US" b="1" dirty="0" smtClean="0">
                <a:solidFill>
                  <a:srgbClr val="FF0066"/>
                </a:solidFill>
              </a:rPr>
              <a:t>NOESY</a:t>
            </a:r>
            <a:r>
              <a:rPr lang="en-US" dirty="0"/>
              <a:t>) reveal </a:t>
            </a:r>
            <a:r>
              <a:rPr lang="en-US" dirty="0" smtClean="0"/>
              <a:t>all possible locations of non-bonded atoms → </a:t>
            </a:r>
            <a:r>
              <a:rPr lang="en-US" b="1" dirty="0" smtClean="0">
                <a:solidFill>
                  <a:srgbClr val="FF0066"/>
                </a:solidFill>
              </a:rPr>
              <a:t>structural ensemble </a:t>
            </a:r>
            <a:r>
              <a:rPr lang="en-US" dirty="0" smtClean="0"/>
              <a:t>→</a:t>
            </a:r>
            <a:r>
              <a:rPr lang="en-US" b="1" dirty="0" smtClean="0">
                <a:solidFill>
                  <a:srgbClr val="FF0066"/>
                </a:solidFill>
              </a:rPr>
              <a:t> dynamics</a:t>
            </a:r>
            <a:endParaRPr lang="en-US" altLang="en-US" sz="2600" b="1" dirty="0" smtClean="0">
              <a:solidFill>
                <a:srgbClr val="FF0066"/>
              </a:solidFill>
              <a:latin typeface="+mj-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NMR spectroscopy</a:t>
            </a:r>
          </a:p>
        </p:txBody>
      </p:sp>
      <p:sp>
        <p:nvSpPr>
          <p:cNvPr id="5" name="Text Box 5"/>
          <p:cNvSpPr txBox="1">
            <a:spLocks noChangeArrowheads="1"/>
          </p:cNvSpPr>
          <p:nvPr/>
        </p:nvSpPr>
        <p:spPr bwMode="auto">
          <a:xfrm>
            <a:off x="144463" y="914400"/>
            <a:ext cx="899953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The multiple peaks can also be resolved by conducting 2 or more measurements (2D/3D/4D NMR)</a:t>
            </a:r>
          </a:p>
          <a:p>
            <a:pPr lvl="1" algn="l" rtl="0" eaLnBrk="1" hangingPunct="1">
              <a:spcBef>
                <a:spcPct val="50000"/>
              </a:spcBef>
              <a:buFont typeface="Wingdings" panose="05000000000000000000" pitchFamily="2" charset="2"/>
              <a:buChar char="Ø"/>
              <a:defRPr/>
            </a:pPr>
            <a:r>
              <a:rPr lang="en-US" altLang="en-US" sz="2600" dirty="0" smtClean="0">
                <a:latin typeface="+mj-lt"/>
              </a:rPr>
              <a:t>Further resolution can be achieved by labeling the sample with </a:t>
            </a:r>
            <a:r>
              <a:rPr lang="en-US" sz="2400" baseline="30000" dirty="0"/>
              <a:t>13</a:t>
            </a:r>
            <a:r>
              <a:rPr lang="en-US" sz="2400" dirty="0"/>
              <a:t>C or </a:t>
            </a:r>
            <a:r>
              <a:rPr lang="en-US" sz="2400" baseline="30000" dirty="0" smtClean="0"/>
              <a:t>15</a:t>
            </a:r>
            <a:r>
              <a:rPr lang="en-US" sz="2400" dirty="0" smtClean="0"/>
              <a:t>N, and/or replace </a:t>
            </a:r>
            <a:r>
              <a:rPr lang="en-US" sz="2400" baseline="30000" dirty="0" smtClean="0"/>
              <a:t>1</a:t>
            </a:r>
            <a:r>
              <a:rPr lang="en-US" sz="2400" dirty="0" smtClean="0"/>
              <a:t>H with </a:t>
            </a:r>
            <a:r>
              <a:rPr lang="en-US" sz="2400" baseline="30000" dirty="0" smtClean="0"/>
              <a:t>2</a:t>
            </a:r>
            <a:r>
              <a:rPr lang="en-US" sz="2400" dirty="0" smtClean="0"/>
              <a:t>H</a:t>
            </a:r>
            <a:endParaRPr lang="en-US" altLang="en-US" sz="2600" dirty="0" smtClean="0">
              <a:latin typeface="+mj-lt"/>
            </a:endParaRPr>
          </a:p>
        </p:txBody>
      </p:sp>
      <p:pic>
        <p:nvPicPr>
          <p:cNvPr id="91140" name="Picture 2" descr="1D NMR spectrum of a pro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83" y="3302000"/>
            <a:ext cx="44227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Rectangle 6"/>
          <p:cNvSpPr>
            <a:spLocks noChangeArrowheads="1"/>
          </p:cNvSpPr>
          <p:nvPr/>
        </p:nvSpPr>
        <p:spPr bwMode="auto">
          <a:xfrm>
            <a:off x="1649495" y="6002338"/>
            <a:ext cx="1935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2400">
                <a:cs typeface="Times New Roman (Hebrew)" panose="02020603050405020304" pitchFamily="18" charset="0"/>
              </a:rPr>
              <a:t>1D NMR</a:t>
            </a:r>
          </a:p>
        </p:txBody>
      </p:sp>
      <p:sp>
        <p:nvSpPr>
          <p:cNvPr id="91142" name="Right Arrow 1"/>
          <p:cNvSpPr>
            <a:spLocks noChangeArrowheads="1"/>
          </p:cNvSpPr>
          <p:nvPr/>
        </p:nvSpPr>
        <p:spPr bwMode="auto">
          <a:xfrm>
            <a:off x="5134058" y="4370388"/>
            <a:ext cx="593725" cy="449262"/>
          </a:xfrm>
          <a:prstGeom prst="rightArrow">
            <a:avLst>
              <a:gd name="adj1" fmla="val 50000"/>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pic>
        <p:nvPicPr>
          <p:cNvPr id="91143" name="Picture 4" descr="Scheme of a COSY 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820" y="3438525"/>
            <a:ext cx="23717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Rectangle 9"/>
          <p:cNvSpPr>
            <a:spLocks noChangeArrowheads="1"/>
          </p:cNvSpPr>
          <p:nvPr/>
        </p:nvSpPr>
        <p:spPr bwMode="auto">
          <a:xfrm>
            <a:off x="6631070" y="6010275"/>
            <a:ext cx="1935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2400">
                <a:cs typeface="Times New Roman (Hebrew)" panose="02020603050405020304" pitchFamily="18" charset="0"/>
              </a:rPr>
              <a:t>2D NMR</a:t>
            </a:r>
          </a:p>
        </p:txBody>
      </p:sp>
      <p:sp>
        <p:nvSpPr>
          <p:cNvPr id="91145" name="Rectangle 2"/>
          <p:cNvSpPr>
            <a:spLocks noChangeArrowheads="1"/>
          </p:cNvSpPr>
          <p:nvPr/>
        </p:nvSpPr>
        <p:spPr bwMode="auto">
          <a:xfrm>
            <a:off x="3970420" y="6059488"/>
            <a:ext cx="242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a:spcBef>
                <a:spcPct val="0"/>
              </a:spcBef>
              <a:buFontTx/>
              <a:buNone/>
            </a:pPr>
            <a:r>
              <a:rPr lang="en-US" altLang="en-US" sz="1800">
                <a:latin typeface="Arial" panose="020B0604020202020204" pitchFamily="34" charset="0"/>
                <a:cs typeface="Times New Roman (Hebrew)" panose="02020603050405020304" pitchFamily="18" charset="0"/>
              </a:rPr>
              <a:t>(www.cryst.bbk.ac.uk)</a:t>
            </a:r>
            <a:endParaRPr lang="en-US" altLang="en-US" sz="180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NMR spectroscopy</a:t>
            </a:r>
          </a:p>
        </p:txBody>
      </p:sp>
      <p:sp>
        <p:nvSpPr>
          <p:cNvPr id="5" name="Text Box 5"/>
          <p:cNvSpPr txBox="1">
            <a:spLocks noChangeArrowheads="1"/>
          </p:cNvSpPr>
          <p:nvPr/>
        </p:nvSpPr>
        <p:spPr bwMode="auto">
          <a:xfrm>
            <a:off x="144463" y="914400"/>
            <a:ext cx="8999537"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Advantages:</a:t>
            </a:r>
          </a:p>
          <a:p>
            <a:pPr lvl="1" algn="l" rtl="0" eaLnBrk="1" hangingPunct="1">
              <a:spcBef>
                <a:spcPct val="50000"/>
              </a:spcBef>
              <a:buFont typeface="Wingdings" panose="05000000000000000000" pitchFamily="2" charset="2"/>
              <a:buChar char="Ø"/>
              <a:defRPr/>
            </a:pPr>
            <a:r>
              <a:rPr lang="en-US" altLang="en-US" sz="2600" dirty="0" smtClean="0">
                <a:latin typeface="+mj-lt"/>
              </a:rPr>
              <a:t>The structure is determined in </a:t>
            </a:r>
            <a:r>
              <a:rPr lang="en-US" altLang="en-US" sz="2600" b="1" dirty="0" smtClean="0">
                <a:solidFill>
                  <a:srgbClr val="FF0066"/>
                </a:solidFill>
                <a:latin typeface="+mj-lt"/>
              </a:rPr>
              <a:t>native environment </a:t>
            </a:r>
            <a:r>
              <a:rPr lang="en-US" altLang="en-US" sz="2600" dirty="0" smtClean="0">
                <a:latin typeface="+mj-lt"/>
              </a:rPr>
              <a:t>(solution, membrane powder) → dynamics, no crystals required</a:t>
            </a:r>
          </a:p>
          <a:p>
            <a:pPr lvl="1" algn="l" rtl="0" eaLnBrk="1" hangingPunct="1">
              <a:spcBef>
                <a:spcPct val="50000"/>
              </a:spcBef>
              <a:buFont typeface="Wingdings" panose="05000000000000000000" pitchFamily="2" charset="2"/>
              <a:buChar char="Ø"/>
              <a:defRPr/>
            </a:pPr>
            <a:r>
              <a:rPr lang="en-US" altLang="en-US" sz="2600" dirty="0" smtClean="0">
                <a:latin typeface="+mj-lt"/>
              </a:rPr>
              <a:t>The </a:t>
            </a:r>
            <a:r>
              <a:rPr lang="en-US" altLang="en-US" sz="2600" dirty="0">
                <a:latin typeface="+mj-lt"/>
              </a:rPr>
              <a:t>protein's </a:t>
            </a:r>
            <a:r>
              <a:rPr lang="en-US" altLang="en-US" sz="2600" b="1" dirty="0">
                <a:solidFill>
                  <a:srgbClr val="FF0066"/>
                </a:solidFill>
                <a:latin typeface="+mj-lt"/>
              </a:rPr>
              <a:t>hydration layer </a:t>
            </a:r>
            <a:r>
              <a:rPr lang="en-US" altLang="en-US" sz="2600" dirty="0">
                <a:latin typeface="+mj-lt"/>
              </a:rPr>
              <a:t>can be </a:t>
            </a:r>
            <a:r>
              <a:rPr lang="en-US" altLang="en-US" sz="2600" dirty="0" smtClean="0">
                <a:latin typeface="+mj-lt"/>
              </a:rPr>
              <a:t>studied</a:t>
            </a:r>
          </a:p>
          <a:p>
            <a:pPr lvl="1" algn="l" rtl="0" eaLnBrk="1" hangingPunct="1">
              <a:spcBef>
                <a:spcPct val="50000"/>
              </a:spcBef>
              <a:buFont typeface="Wingdings" panose="05000000000000000000" pitchFamily="2" charset="2"/>
              <a:buChar char="Ø"/>
              <a:defRPr/>
            </a:pPr>
            <a:r>
              <a:rPr lang="en-US" altLang="en-US" sz="2600" dirty="0" smtClean="0">
                <a:latin typeface="+mj-lt"/>
              </a:rPr>
              <a:t>NMR is sensitive to weak interactions → studying binding events</a:t>
            </a:r>
          </a:p>
          <a:p>
            <a:pPr lvl="1" algn="l" rtl="0" eaLnBrk="1" hangingPunct="1">
              <a:spcBef>
                <a:spcPct val="50000"/>
              </a:spcBef>
              <a:buFont typeface="Wingdings" panose="05000000000000000000" pitchFamily="2" charset="2"/>
              <a:buChar char="Ø"/>
              <a:defRPr/>
            </a:pPr>
            <a:r>
              <a:rPr lang="en-US" altLang="en-US" sz="2600" dirty="0" smtClean="0">
                <a:latin typeface="+mj-lt"/>
              </a:rPr>
              <a:t>The radio waves do not harm the sample</a:t>
            </a:r>
          </a:p>
        </p:txBody>
      </p:sp>
      <p:sp>
        <p:nvSpPr>
          <p:cNvPr id="11" name="Text Box 5"/>
          <p:cNvSpPr txBox="1">
            <a:spLocks noChangeArrowheads="1"/>
          </p:cNvSpPr>
          <p:nvPr/>
        </p:nvSpPr>
        <p:spPr bwMode="auto">
          <a:xfrm>
            <a:off x="136525" y="5334000"/>
            <a:ext cx="899953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Shortcomings:</a:t>
            </a:r>
          </a:p>
          <a:p>
            <a:pPr lvl="1" algn="l" rtl="0" eaLnBrk="1" hangingPunct="1">
              <a:spcBef>
                <a:spcPct val="50000"/>
              </a:spcBef>
              <a:buFont typeface="Wingdings" panose="05000000000000000000" pitchFamily="2" charset="2"/>
              <a:buChar char="Ø"/>
              <a:defRPr/>
            </a:pPr>
            <a:r>
              <a:rPr lang="en-US" altLang="en-US" sz="2600" dirty="0" smtClean="0">
                <a:latin typeface="+mj-lt"/>
              </a:rPr>
              <a:t>Limited to small proteins (</a:t>
            </a:r>
            <a:r>
              <a:rPr lang="en-US" altLang="en-US" sz="2600" dirty="0">
                <a:latin typeface="+mj-lt"/>
              </a:rPr>
              <a:t>≤ </a:t>
            </a:r>
            <a:r>
              <a:rPr lang="en-US" altLang="en-US" sz="2600" dirty="0" smtClean="0">
                <a:latin typeface="+mj-lt"/>
              </a:rPr>
              <a:t>~40 </a:t>
            </a:r>
            <a:r>
              <a:rPr lang="en-US" altLang="en-US" sz="2600" dirty="0" err="1" smtClean="0">
                <a:latin typeface="+mj-lt"/>
              </a:rPr>
              <a:t>kDa</a:t>
            </a:r>
            <a:r>
              <a:rPr lang="en-US" altLang="en-US" sz="2600" dirty="0" smtClean="0">
                <a:latin typeface="+mj-lt"/>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8"/>
          <p:cNvSpPr txBox="1">
            <a:spLocks noChangeArrowheads="1"/>
          </p:cNvSpPr>
          <p:nvPr/>
        </p:nvSpPr>
        <p:spPr bwMode="auto">
          <a:xfrm>
            <a:off x="246063" y="203200"/>
            <a:ext cx="8645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Times New Roman (Hebrew)" panose="02020603050405020304" pitchFamily="18" charset="0"/>
              </a:rPr>
              <a:t>Electron paramagnetic resonance (EPR) </a:t>
            </a:r>
            <a:r>
              <a:rPr lang="en-US" altLang="en-US" b="1" dirty="0" smtClean="0">
                <a:solidFill>
                  <a:schemeClr val="accent2"/>
                </a:solidFill>
                <a:latin typeface="Arial" panose="020B0604020202020204" pitchFamily="34" charset="0"/>
                <a:cs typeface="Times New Roman (Hebrew)" panose="02020603050405020304" pitchFamily="18" charset="0"/>
              </a:rPr>
              <a:t>spectroscopy</a:t>
            </a:r>
            <a:endParaRPr lang="en-US" altLang="en-US" b="1" dirty="0">
              <a:solidFill>
                <a:schemeClr val="accent2"/>
              </a:solidFill>
              <a:latin typeface="Arial" panose="020B0604020202020204" pitchFamily="34" charset="0"/>
              <a:cs typeface="Times New Roman (Hebrew)" panose="02020603050405020304" pitchFamily="18" charset="0"/>
            </a:endParaRPr>
          </a:p>
        </p:txBody>
      </p:sp>
      <p:sp>
        <p:nvSpPr>
          <p:cNvPr id="4" name="Text Box 5"/>
          <p:cNvSpPr txBox="1">
            <a:spLocks noChangeArrowheads="1"/>
          </p:cNvSpPr>
          <p:nvPr/>
        </p:nvSpPr>
        <p:spPr bwMode="auto">
          <a:xfrm>
            <a:off x="144463" y="1363576"/>
            <a:ext cx="8999537"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mj-lt"/>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Similar to NMR, but relates to the </a:t>
            </a:r>
            <a:r>
              <a:rPr lang="en-US" altLang="en-US" sz="2600" b="1" dirty="0" smtClean="0">
                <a:solidFill>
                  <a:srgbClr val="FF0066"/>
                </a:solidFill>
                <a:latin typeface="+mj-lt"/>
              </a:rPr>
              <a:t>spin of unpaired electrons</a:t>
            </a:r>
          </a:p>
          <a:p>
            <a:pPr lvl="1" algn="l" rtl="0" eaLnBrk="1" hangingPunct="1">
              <a:spcBef>
                <a:spcPct val="50000"/>
              </a:spcBef>
              <a:buFont typeface="Wingdings" panose="05000000000000000000" pitchFamily="2" charset="2"/>
              <a:buChar char="Ø"/>
              <a:defRPr/>
            </a:pPr>
            <a:r>
              <a:rPr lang="en-US" altLang="en-US" sz="2600" dirty="0" smtClean="0">
                <a:latin typeface="+mj-lt"/>
              </a:rPr>
              <a:t>Often requires </a:t>
            </a:r>
            <a:r>
              <a:rPr lang="en-US" altLang="en-US" sz="2600" b="1" dirty="0" smtClean="0">
                <a:solidFill>
                  <a:srgbClr val="FF0066"/>
                </a:solidFill>
                <a:latin typeface="+mj-lt"/>
              </a:rPr>
              <a:t>spin-labeling</a:t>
            </a:r>
            <a:r>
              <a:rPr lang="en-US" altLang="en-US" sz="2600" dirty="0" smtClean="0">
                <a:latin typeface="+mj-lt"/>
              </a:rPr>
              <a:t> (when there are not enough unpaired electrons)</a:t>
            </a:r>
          </a:p>
          <a:p>
            <a:pPr lvl="1" algn="l" rtl="0" eaLnBrk="1" hangingPunct="1">
              <a:spcBef>
                <a:spcPct val="50000"/>
              </a:spcBef>
              <a:buFont typeface="Wingdings" panose="05000000000000000000" pitchFamily="2" charset="2"/>
              <a:buChar char="Ø"/>
              <a:defRPr/>
            </a:pPr>
            <a:r>
              <a:rPr lang="en-US" altLang="en-US" sz="2600" dirty="0" smtClean="0">
                <a:latin typeface="+mj-lt"/>
              </a:rPr>
              <a:t>The dependence on the label </a:t>
            </a:r>
            <a:r>
              <a:rPr lang="en-US" altLang="en-US" sz="2600" b="1" dirty="0" smtClean="0">
                <a:solidFill>
                  <a:srgbClr val="FF0066"/>
                </a:solidFill>
                <a:latin typeface="+mj-lt"/>
              </a:rPr>
              <a:t>limits the data to local structures</a:t>
            </a:r>
            <a:r>
              <a:rPr lang="en-US" altLang="en-US" sz="2600" dirty="0" smtClean="0">
                <a:latin typeface="+mj-lt"/>
              </a:rPr>
              <a:t> within the protein</a:t>
            </a:r>
          </a:p>
        </p:txBody>
      </p:sp>
    </p:spTree>
    <p:extLst>
      <p:ext uri="{BB962C8B-B14F-4D97-AF65-F5344CB8AC3E}">
        <p14:creationId xmlns:p14="http://schemas.microsoft.com/office/powerpoint/2010/main" val="4812391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Times New Roman (Hebrew)" panose="02020603050405020304" pitchFamily="18" charset="0"/>
              </a:rPr>
              <a:t>Other spectroscopic methods</a:t>
            </a:r>
            <a:endParaRPr lang="en-US" altLang="en-US" b="1" dirty="0">
              <a:solidFill>
                <a:schemeClr val="accent2"/>
              </a:solidFill>
              <a:latin typeface="Arial" panose="020B0604020202020204" pitchFamily="34" charset="0"/>
              <a:cs typeface="Times New Roman (Hebrew)" panose="02020603050405020304" pitchFamily="18" charset="0"/>
            </a:endParaRPr>
          </a:p>
        </p:txBody>
      </p:sp>
      <p:sp>
        <p:nvSpPr>
          <p:cNvPr id="9" name="Text Box 5"/>
          <p:cNvSpPr txBox="1">
            <a:spLocks noChangeArrowheads="1"/>
          </p:cNvSpPr>
          <p:nvPr/>
        </p:nvSpPr>
        <p:spPr bwMode="auto">
          <a:xfrm>
            <a:off x="144463" y="818148"/>
            <a:ext cx="8999537"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a:solidFill>
                  <a:srgbClr val="339933"/>
                </a:solidFill>
                <a:latin typeface="+mj-lt"/>
                <a:ea typeface="Times New Roman (Hebrew)" charset="0"/>
              </a:rPr>
              <a:t>Fluorescence </a:t>
            </a:r>
            <a:r>
              <a:rPr lang="en-US" altLang="en-US" sz="2600" b="1" dirty="0" smtClean="0">
                <a:solidFill>
                  <a:srgbClr val="339933"/>
                </a:solidFill>
                <a:latin typeface="+mj-lt"/>
                <a:ea typeface="Times New Roman (Hebrew)" charset="0"/>
              </a:rPr>
              <a:t>spectroscopy:</a:t>
            </a:r>
            <a:endParaRPr lang="en-US" altLang="en-US" sz="2600" b="1" dirty="0">
              <a:solidFill>
                <a:srgbClr val="339933"/>
              </a:solidFill>
              <a:latin typeface="+mj-lt"/>
              <a:ea typeface="Times New Roman (Hebrew)" charset="0"/>
            </a:endParaRPr>
          </a:p>
          <a:p>
            <a:pPr lvl="1" algn="l" rtl="0" eaLnBrk="1" hangingPunct="1">
              <a:spcBef>
                <a:spcPct val="50000"/>
              </a:spcBef>
              <a:buFont typeface="Wingdings" panose="05000000000000000000" pitchFamily="2" charset="2"/>
              <a:buChar char="Ø"/>
              <a:defRPr/>
            </a:pPr>
            <a:r>
              <a:rPr lang="en-US" altLang="en-US" sz="2600" dirty="0" smtClean="0">
                <a:latin typeface="+mj-lt"/>
              </a:rPr>
              <a:t>A </a:t>
            </a:r>
            <a:r>
              <a:rPr lang="en-US" altLang="en-US" sz="2600" b="1" dirty="0" smtClean="0">
                <a:solidFill>
                  <a:srgbClr val="FF0066"/>
                </a:solidFill>
                <a:latin typeface="+mj-lt"/>
              </a:rPr>
              <a:t>fluorophore</a:t>
            </a:r>
            <a:r>
              <a:rPr lang="en-US" altLang="en-US" sz="2600" dirty="0" smtClean="0">
                <a:latin typeface="+mj-lt"/>
              </a:rPr>
              <a:t> is electronically excited by UV/blue radiation and emits fluorescent light</a:t>
            </a:r>
          </a:p>
          <a:p>
            <a:pPr lvl="1" algn="l" rtl="0" eaLnBrk="1" hangingPunct="1">
              <a:spcBef>
                <a:spcPct val="50000"/>
              </a:spcBef>
              <a:buFont typeface="Wingdings" panose="05000000000000000000" pitchFamily="2" charset="2"/>
              <a:buChar char="Ø"/>
              <a:defRPr/>
            </a:pPr>
            <a:r>
              <a:rPr lang="en-US" altLang="en-US" sz="2600" dirty="0" smtClean="0">
                <a:latin typeface="+mj-lt"/>
              </a:rPr>
              <a:t>The emission is </a:t>
            </a:r>
            <a:r>
              <a:rPr lang="en-US" altLang="en-US" sz="2600" b="1" dirty="0" smtClean="0">
                <a:solidFill>
                  <a:srgbClr val="FF0066"/>
                </a:solidFill>
                <a:latin typeface="+mj-lt"/>
              </a:rPr>
              <a:t>sensitive to the molecular environment </a:t>
            </a:r>
            <a:r>
              <a:rPr lang="en-US" altLang="en-US" sz="2600" dirty="0" smtClean="0">
                <a:latin typeface="+mj-lt"/>
              </a:rPr>
              <a:t>(</a:t>
            </a:r>
            <a:r>
              <a:rPr lang="en-US" altLang="en-US" sz="2600" dirty="0" smtClean="0">
                <a:solidFill>
                  <a:srgbClr val="0070C0"/>
                </a:solidFill>
                <a:latin typeface="+mj-lt"/>
              </a:rPr>
              <a:t>quenching</a:t>
            </a:r>
            <a:r>
              <a:rPr lang="en-US" altLang="en-US" sz="2600" dirty="0" smtClean="0">
                <a:latin typeface="+mj-lt"/>
              </a:rPr>
              <a:t>) </a:t>
            </a:r>
          </a:p>
          <a:p>
            <a:pPr lvl="1" algn="l" rtl="0" eaLnBrk="1" hangingPunct="1">
              <a:spcBef>
                <a:spcPct val="50000"/>
              </a:spcBef>
              <a:buFont typeface="Wingdings" panose="05000000000000000000" pitchFamily="2" charset="2"/>
              <a:buChar char="Ø"/>
              <a:defRPr/>
            </a:pPr>
            <a:r>
              <a:rPr lang="en-US" altLang="en-US" sz="2600" dirty="0" smtClean="0">
                <a:latin typeface="+mj-lt"/>
              </a:rPr>
              <a:t>Provides data on </a:t>
            </a:r>
            <a:r>
              <a:rPr lang="en-US" altLang="en-US" sz="2600" b="1" dirty="0" smtClean="0">
                <a:solidFill>
                  <a:srgbClr val="FF0066"/>
                </a:solidFill>
                <a:latin typeface="+mj-lt"/>
              </a:rPr>
              <a:t>local structures and degree of folding</a:t>
            </a:r>
          </a:p>
          <a:p>
            <a:pPr lvl="1" algn="l" rtl="0" eaLnBrk="1" hangingPunct="1">
              <a:spcBef>
                <a:spcPct val="50000"/>
              </a:spcBef>
              <a:buFont typeface="Wingdings" panose="05000000000000000000" pitchFamily="2" charset="2"/>
              <a:buChar char="Ø"/>
              <a:defRPr/>
            </a:pPr>
            <a:r>
              <a:rPr lang="en-US" altLang="en-US" sz="2600" dirty="0" smtClean="0">
                <a:latin typeface="+mj-lt"/>
              </a:rPr>
              <a:t>Fluorophores: aromatic residues, organic tags</a:t>
            </a:r>
            <a:endParaRPr lang="en-US" altLang="en-US" sz="2600" dirty="0">
              <a:latin typeface="+mj-lt"/>
            </a:endParaRPr>
          </a:p>
          <a:p>
            <a:pPr algn="l" rtl="0" eaLnBrk="1" hangingPunct="1">
              <a:spcBef>
                <a:spcPct val="50000"/>
              </a:spcBef>
              <a:defRPr/>
            </a:pPr>
            <a:r>
              <a:rPr lang="en-US" altLang="en-US" sz="2600" b="1" dirty="0" smtClean="0">
                <a:solidFill>
                  <a:srgbClr val="339933"/>
                </a:solidFill>
                <a:latin typeface="+mj-lt"/>
                <a:ea typeface="Times New Roman (Hebrew)" charset="0"/>
              </a:rPr>
              <a:t>Fluorescence </a:t>
            </a:r>
            <a:r>
              <a:rPr lang="en-US" altLang="en-US" sz="2600" b="1" dirty="0">
                <a:solidFill>
                  <a:srgbClr val="339933"/>
                </a:solidFill>
                <a:latin typeface="+mj-lt"/>
                <a:ea typeface="Times New Roman (Hebrew)" charset="0"/>
              </a:rPr>
              <a:t>resonance energy transfer (FRET):</a:t>
            </a:r>
          </a:p>
          <a:p>
            <a:pPr lvl="1" algn="l" rtl="0" eaLnBrk="1" hangingPunct="1">
              <a:spcBef>
                <a:spcPct val="50000"/>
              </a:spcBef>
              <a:buFont typeface="Wingdings" panose="05000000000000000000" pitchFamily="2" charset="2"/>
              <a:buChar char="Ø"/>
              <a:defRPr/>
            </a:pPr>
            <a:r>
              <a:rPr lang="en-US" altLang="en-US" sz="2600" dirty="0" smtClean="0">
                <a:latin typeface="+mj-lt"/>
              </a:rPr>
              <a:t>Two tags are chosen so energy transfer happens only when they are very close</a:t>
            </a:r>
            <a:endParaRPr lang="en-US" altLang="en-US" sz="2600" b="1" dirty="0" smtClean="0">
              <a:solidFill>
                <a:srgbClr val="339933"/>
              </a:solidFill>
              <a:latin typeface="+mj-lt"/>
            </a:endParaRPr>
          </a:p>
        </p:txBody>
      </p:sp>
    </p:spTree>
    <p:extLst>
      <p:ext uri="{BB962C8B-B14F-4D97-AF65-F5344CB8AC3E}">
        <p14:creationId xmlns:p14="http://schemas.microsoft.com/office/powerpoint/2010/main" val="2598664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
          <p:cNvGrpSpPr>
            <a:grpSpLocks/>
          </p:cNvGrpSpPr>
          <p:nvPr/>
        </p:nvGrpSpPr>
        <p:grpSpPr bwMode="auto">
          <a:xfrm>
            <a:off x="179388" y="1651000"/>
            <a:ext cx="8777287" cy="4621213"/>
            <a:chOff x="150813" y="488950"/>
            <a:chExt cx="8777287" cy="4621213"/>
          </a:xfrm>
        </p:grpSpPr>
        <p:pic>
          <p:nvPicPr>
            <p:cNvPr id="2560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813" y="488950"/>
              <a:ext cx="8777287"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p:cNvPicPr>
              <a:picLocks noChangeAspect="1"/>
            </p:cNvPicPr>
            <p:nvPr/>
          </p:nvPicPr>
          <p:blipFill>
            <a:blip r:embed="rId3">
              <a:extLst>
                <a:ext uri="{28A0092B-C50C-407E-A947-70E740481C1C}">
                  <a14:useLocalDpi xmlns:a14="http://schemas.microsoft.com/office/drawing/2010/main" val="0"/>
                </a:ext>
              </a:extLst>
            </a:blip>
            <a:srcRect l="68704" t="51595" r="25015" b="43750"/>
            <a:stretch>
              <a:fillRect/>
            </a:stretch>
          </p:blipFill>
          <p:spPr bwMode="auto">
            <a:xfrm>
              <a:off x="7409330" y="2891117"/>
              <a:ext cx="551329" cy="21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3" name="Text Box 8"/>
          <p:cNvSpPr txBox="1">
            <a:spLocks noChangeArrowheads="1"/>
          </p:cNvSpPr>
          <p:nvPr/>
        </p:nvSpPr>
        <p:spPr bwMode="auto">
          <a:xfrm>
            <a:off x="246063" y="203200"/>
            <a:ext cx="86455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Protein structure can be studied by various biochemical &amp; biophysical methods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Times New Roman (Hebrew)" panose="02020603050405020304" pitchFamily="18" charset="0"/>
              </a:rPr>
              <a:t>Other spectroscopic methods</a:t>
            </a:r>
            <a:endParaRPr lang="en-US" altLang="en-US" b="1" dirty="0">
              <a:solidFill>
                <a:schemeClr val="accent2"/>
              </a:solidFill>
              <a:latin typeface="Arial" panose="020B0604020202020204" pitchFamily="34" charset="0"/>
              <a:cs typeface="Times New Roman (Hebrew)" panose="02020603050405020304" pitchFamily="18" charset="0"/>
            </a:endParaRPr>
          </a:p>
        </p:txBody>
      </p:sp>
      <p:sp>
        <p:nvSpPr>
          <p:cNvPr id="9" name="Text Box 5"/>
          <p:cNvSpPr txBox="1">
            <a:spLocks noChangeArrowheads="1"/>
          </p:cNvSpPr>
          <p:nvPr/>
        </p:nvSpPr>
        <p:spPr bwMode="auto">
          <a:xfrm>
            <a:off x="144463" y="818148"/>
            <a:ext cx="8999537"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a:solidFill>
                  <a:srgbClr val="339933"/>
                </a:solidFill>
                <a:latin typeface="Arial" panose="020B0604020202020204" pitchFamily="34" charset="0"/>
                <a:ea typeface="Times New Roman (Hebrew)" charset="0"/>
              </a:rPr>
              <a:t>Fourier transform infrared (FTIR) </a:t>
            </a:r>
            <a:r>
              <a:rPr lang="en-US" altLang="en-US" sz="2600" b="1" dirty="0" smtClean="0">
                <a:solidFill>
                  <a:srgbClr val="339933"/>
                </a:solidFill>
                <a:latin typeface="Arial" panose="020B0604020202020204" pitchFamily="34" charset="0"/>
                <a:ea typeface="Times New Roman (Hebrew)" charset="0"/>
              </a:rPr>
              <a:t>spectroscopy</a:t>
            </a:r>
          </a:p>
          <a:p>
            <a:pPr algn="l" rtl="0" eaLnBrk="1" hangingPunct="1">
              <a:spcBef>
                <a:spcPct val="50000"/>
              </a:spcBef>
              <a:defRPr/>
            </a:pPr>
            <a:r>
              <a:rPr lang="en-US" altLang="en-US" sz="2600" b="1" dirty="0">
                <a:solidFill>
                  <a:srgbClr val="339933"/>
                </a:solidFill>
                <a:latin typeface="Arial" panose="020B0604020202020204" pitchFamily="34" charset="0"/>
                <a:ea typeface="Times New Roman (Hebrew)" charset="0"/>
              </a:rPr>
              <a:t>Raman spectroscopy</a:t>
            </a:r>
          </a:p>
          <a:p>
            <a:pPr algn="l" rtl="0" eaLnBrk="1" hangingPunct="1">
              <a:spcBef>
                <a:spcPct val="50000"/>
              </a:spcBef>
              <a:defRPr/>
            </a:pPr>
            <a:r>
              <a:rPr lang="en-US" altLang="en-US" sz="2600" b="1" dirty="0">
                <a:solidFill>
                  <a:srgbClr val="339933"/>
                </a:solidFill>
                <a:latin typeface="Arial" panose="020B0604020202020204" pitchFamily="34" charset="0"/>
                <a:ea typeface="Times New Roman (Hebrew)" charset="0"/>
              </a:rPr>
              <a:t>Circular dichroism (CD) </a:t>
            </a:r>
            <a:r>
              <a:rPr lang="en-US" altLang="en-US" sz="2600" b="1" dirty="0" smtClean="0">
                <a:solidFill>
                  <a:srgbClr val="339933"/>
                </a:solidFill>
                <a:latin typeface="Arial" panose="020B0604020202020204" pitchFamily="34" charset="0"/>
                <a:ea typeface="Times New Roman (Hebrew)" charset="0"/>
              </a:rPr>
              <a:t>spectroscopy:</a:t>
            </a:r>
            <a:endParaRPr lang="en-US" altLang="en-US" sz="2600" b="1" dirty="0">
              <a:solidFill>
                <a:srgbClr val="339933"/>
              </a:solidFill>
              <a:latin typeface="Arial" panose="020B0604020202020204" pitchFamily="34" charset="0"/>
              <a:ea typeface="Times New Roman (Hebrew)" charset="0"/>
            </a:endParaRPr>
          </a:p>
          <a:p>
            <a:pPr lvl="1" algn="l" rtl="0" eaLnBrk="1" hangingPunct="1">
              <a:spcBef>
                <a:spcPct val="50000"/>
              </a:spcBef>
              <a:buFont typeface="Wingdings" panose="05000000000000000000" pitchFamily="2" charset="2"/>
              <a:buChar char="Ø"/>
              <a:defRPr/>
            </a:pPr>
            <a:r>
              <a:rPr lang="en-US" altLang="en-US" sz="2600" dirty="0" smtClean="0"/>
              <a:t>Allows to determine </a:t>
            </a:r>
            <a:r>
              <a:rPr lang="en-US" altLang="en-US" sz="2600" b="1" dirty="0" smtClean="0">
                <a:solidFill>
                  <a:srgbClr val="FF0066"/>
                </a:solidFill>
              </a:rPr>
              <a:t>secondary structures</a:t>
            </a:r>
            <a:r>
              <a:rPr lang="en-US" altLang="en-US" sz="2600" dirty="0" smtClean="0"/>
              <a:t>, </a:t>
            </a:r>
            <a:r>
              <a:rPr lang="en-US" altLang="en-US" sz="2600" b="1" dirty="0" smtClean="0">
                <a:solidFill>
                  <a:srgbClr val="FF0066"/>
                </a:solidFill>
              </a:rPr>
              <a:t>protein-ligand interactions</a:t>
            </a:r>
            <a:r>
              <a:rPr lang="en-US" altLang="en-US" sz="2600" dirty="0" smtClean="0"/>
              <a:t>, and </a:t>
            </a:r>
            <a:r>
              <a:rPr lang="en-US" altLang="en-US" sz="2600" b="1" dirty="0" smtClean="0">
                <a:solidFill>
                  <a:srgbClr val="FF0066"/>
                </a:solidFill>
              </a:rPr>
              <a:t>structural disorder</a:t>
            </a:r>
          </a:p>
          <a:p>
            <a:pPr lvl="1" algn="l" rtl="0" eaLnBrk="1" hangingPunct="1">
              <a:spcBef>
                <a:spcPct val="50000"/>
              </a:spcBef>
              <a:buFont typeface="Wingdings" panose="05000000000000000000" pitchFamily="2" charset="2"/>
              <a:buChar char="Ø"/>
              <a:defRPr/>
            </a:pPr>
            <a:r>
              <a:rPr lang="en-US" altLang="en-US" sz="2600" dirty="0" smtClean="0"/>
              <a:t>Relies on the </a:t>
            </a:r>
            <a:r>
              <a:rPr lang="en-US" altLang="en-US" sz="2600" b="1" dirty="0" smtClean="0">
                <a:solidFill>
                  <a:srgbClr val="FF0066"/>
                </a:solidFill>
              </a:rPr>
              <a:t>absorption of UV polarized light </a:t>
            </a:r>
            <a:r>
              <a:rPr lang="en-US" altLang="en-US" sz="2600" dirty="0" smtClean="0"/>
              <a:t>by peptide bonds</a:t>
            </a:r>
          </a:p>
          <a:p>
            <a:pPr lvl="1" algn="l" rtl="0" eaLnBrk="1" hangingPunct="1">
              <a:spcBef>
                <a:spcPct val="50000"/>
              </a:spcBef>
              <a:buFont typeface="Wingdings" panose="05000000000000000000" pitchFamily="2" charset="2"/>
              <a:buChar char="Ø"/>
              <a:defRPr/>
            </a:pPr>
            <a:r>
              <a:rPr lang="en-US" altLang="en-US" sz="2600" dirty="0" smtClean="0"/>
              <a:t>The repeating geometries of secondary structure produce typical CD spectra that can be identified</a:t>
            </a:r>
            <a:endParaRPr lang="en-US" altLang="en-US" sz="2600" dirty="0"/>
          </a:p>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Mass spectrometry</a:t>
            </a:r>
          </a:p>
        </p:txBody>
      </p:sp>
    </p:spTree>
    <p:extLst>
      <p:ext uri="{BB962C8B-B14F-4D97-AF65-F5344CB8AC3E}">
        <p14:creationId xmlns:p14="http://schemas.microsoft.com/office/powerpoint/2010/main" val="288297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8" y="3709988"/>
            <a:ext cx="4384675"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9013" y="3709988"/>
            <a:ext cx="40624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Mass spectrometry</a:t>
            </a:r>
          </a:p>
        </p:txBody>
      </p:sp>
      <p:sp>
        <p:nvSpPr>
          <p:cNvPr id="5" name="Text Box 5"/>
          <p:cNvSpPr txBox="1">
            <a:spLocks noChangeArrowheads="1"/>
          </p:cNvSpPr>
          <p:nvPr/>
        </p:nvSpPr>
        <p:spPr bwMode="auto">
          <a:xfrm>
            <a:off x="144463" y="914400"/>
            <a:ext cx="8999537"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The sample is </a:t>
            </a:r>
            <a:r>
              <a:rPr lang="en-US" altLang="en-US" sz="2600" b="1" dirty="0" smtClean="0">
                <a:solidFill>
                  <a:srgbClr val="FF0066"/>
                </a:solidFill>
                <a:latin typeface="+mj-lt"/>
              </a:rPr>
              <a:t>ionized</a:t>
            </a:r>
            <a:r>
              <a:rPr lang="en-US" altLang="en-US" sz="2600" dirty="0" smtClean="0">
                <a:latin typeface="+mj-lt"/>
              </a:rPr>
              <a:t> by an intense electron beam</a:t>
            </a:r>
          </a:p>
          <a:p>
            <a:pPr lvl="1" algn="l" rtl="0" eaLnBrk="1" hangingPunct="1">
              <a:spcBef>
                <a:spcPct val="50000"/>
              </a:spcBef>
              <a:buFont typeface="Wingdings" panose="05000000000000000000" pitchFamily="2" charset="2"/>
              <a:buChar char="Ø"/>
              <a:defRPr/>
            </a:pPr>
            <a:r>
              <a:rPr lang="en-US" altLang="en-US" sz="2600" dirty="0" smtClean="0">
                <a:latin typeface="+mj-lt"/>
              </a:rPr>
              <a:t>The ions are </a:t>
            </a:r>
            <a:r>
              <a:rPr lang="en-US" altLang="en-US" sz="2600" b="1" dirty="0" smtClean="0">
                <a:solidFill>
                  <a:srgbClr val="FF0066"/>
                </a:solidFill>
                <a:latin typeface="+mj-lt"/>
              </a:rPr>
              <a:t>separated</a:t>
            </a:r>
            <a:r>
              <a:rPr lang="en-US" altLang="en-US" sz="2600" dirty="0" smtClean="0">
                <a:solidFill>
                  <a:srgbClr val="FF0066"/>
                </a:solidFill>
                <a:latin typeface="+mj-lt"/>
              </a:rPr>
              <a:t> </a:t>
            </a:r>
            <a:r>
              <a:rPr lang="en-US" altLang="en-US" sz="2600" dirty="0" smtClean="0">
                <a:latin typeface="+mj-lt"/>
              </a:rPr>
              <a:t>by electric and magnetic fields according to </a:t>
            </a:r>
            <a:r>
              <a:rPr lang="en-US" altLang="en-US" sz="2600" b="1" dirty="0" smtClean="0">
                <a:solidFill>
                  <a:srgbClr val="FF0066"/>
                </a:solidFill>
                <a:latin typeface="+mj-lt"/>
              </a:rPr>
              <a:t>mass and charge</a:t>
            </a:r>
          </a:p>
          <a:p>
            <a:pPr lvl="1" algn="l" rtl="0" eaLnBrk="1" hangingPunct="1">
              <a:spcBef>
                <a:spcPct val="50000"/>
              </a:spcBef>
              <a:buFont typeface="Wingdings" panose="05000000000000000000" pitchFamily="2" charset="2"/>
              <a:buChar char="Ø"/>
              <a:defRPr/>
            </a:pPr>
            <a:r>
              <a:rPr lang="en-US" altLang="en-US" sz="2600" dirty="0"/>
              <a:t>The ions are </a:t>
            </a:r>
            <a:r>
              <a:rPr lang="en-US" altLang="en-US" sz="2600" b="1" dirty="0">
                <a:solidFill>
                  <a:srgbClr val="FF0066"/>
                </a:solidFill>
              </a:rPr>
              <a:t>identified by a sensor </a:t>
            </a:r>
            <a:r>
              <a:rPr lang="en-US" altLang="en-US" sz="2600" dirty="0"/>
              <a:t>(</a:t>
            </a:r>
            <a:r>
              <a:rPr lang="en-US" altLang="en-US" sz="2600" dirty="0" smtClean="0"/>
              <a:t>mass/charge </a:t>
            </a:r>
            <a:r>
              <a:rPr lang="en-US" altLang="en-US" sz="2600" dirty="0"/>
              <a:t>spectrum</a:t>
            </a:r>
            <a:r>
              <a:rPr lang="en-US" altLang="en-US" sz="2600" dirty="0" smtClean="0"/>
              <a:t>)</a:t>
            </a:r>
            <a:endParaRPr lang="en-US" altLang="en-US" sz="2600" dirty="0"/>
          </a:p>
        </p:txBody>
      </p:sp>
      <p:sp>
        <p:nvSpPr>
          <p:cNvPr id="95238" name="Rectangle 1"/>
          <p:cNvSpPr>
            <a:spLocks noChangeArrowheads="1"/>
          </p:cNvSpPr>
          <p:nvPr/>
        </p:nvSpPr>
        <p:spPr bwMode="auto">
          <a:xfrm>
            <a:off x="4644231" y="6430295"/>
            <a:ext cx="3184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000" dirty="0">
                <a:cs typeface="Arial" panose="020B0604020202020204" pitchFamily="34" charset="0"/>
              </a:rPr>
              <a:t>(created by William </a:t>
            </a:r>
            <a:r>
              <a:rPr lang="en-US" altLang="en-US" sz="2000" dirty="0" err="1">
                <a:cs typeface="Arial" panose="020B0604020202020204" pitchFamily="34" charset="0"/>
              </a:rPr>
              <a:t>Reusch</a:t>
            </a:r>
            <a:r>
              <a:rPr lang="en-US" altLang="en-US" sz="2000" dirty="0">
                <a:cs typeface="Arial" panose="020B0604020202020204" pitchFamily="34" charset="0"/>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8" y="3709988"/>
            <a:ext cx="4384675"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9013" y="3709988"/>
            <a:ext cx="40624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Mass spectrometry</a:t>
            </a:r>
          </a:p>
        </p:txBody>
      </p:sp>
      <p:sp>
        <p:nvSpPr>
          <p:cNvPr id="5" name="Text Box 5"/>
          <p:cNvSpPr txBox="1">
            <a:spLocks noChangeArrowheads="1"/>
          </p:cNvSpPr>
          <p:nvPr/>
        </p:nvSpPr>
        <p:spPr bwMode="auto">
          <a:xfrm>
            <a:off x="144463" y="914400"/>
            <a:ext cx="899953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The composition </a:t>
            </a:r>
            <a:r>
              <a:rPr lang="en-US" altLang="en-US" sz="2600" dirty="0">
                <a:latin typeface="+mj-lt"/>
              </a:rPr>
              <a:t>of the </a:t>
            </a:r>
            <a:r>
              <a:rPr lang="en-US" altLang="en-US" sz="2600" dirty="0" smtClean="0">
                <a:latin typeface="+mj-lt"/>
              </a:rPr>
              <a:t>sample can found by comparing </a:t>
            </a:r>
            <a:r>
              <a:rPr lang="en-US" altLang="en-US" sz="2600" dirty="0">
                <a:latin typeface="+mj-lt"/>
              </a:rPr>
              <a:t>the results to </a:t>
            </a:r>
            <a:r>
              <a:rPr lang="en-US" altLang="en-US" sz="2600" b="1" dirty="0" smtClean="0">
                <a:solidFill>
                  <a:srgbClr val="FF0066"/>
                </a:solidFill>
                <a:latin typeface="+mj-lt"/>
              </a:rPr>
              <a:t>known </a:t>
            </a:r>
            <a:r>
              <a:rPr lang="en-US" altLang="en-US" sz="2600" b="1" dirty="0">
                <a:solidFill>
                  <a:srgbClr val="FF0066"/>
                </a:solidFill>
                <a:latin typeface="+mj-lt"/>
              </a:rPr>
              <a:t>mass of </a:t>
            </a:r>
            <a:r>
              <a:rPr lang="en-US" altLang="en-US" sz="2600" b="1" dirty="0" smtClean="0">
                <a:solidFill>
                  <a:srgbClr val="FF0066"/>
                </a:solidFill>
                <a:latin typeface="+mj-lt"/>
              </a:rPr>
              <a:t>elements/molecules</a:t>
            </a:r>
          </a:p>
          <a:p>
            <a:pPr lvl="1" algn="l" rtl="0" eaLnBrk="1" hangingPunct="1">
              <a:spcBef>
                <a:spcPct val="50000"/>
              </a:spcBef>
              <a:buFont typeface="Wingdings" panose="05000000000000000000" pitchFamily="2" charset="2"/>
              <a:buChar char="Ø"/>
              <a:defRPr/>
            </a:pPr>
            <a:r>
              <a:rPr lang="en-US" altLang="en-US" sz="2600" dirty="0" smtClean="0">
                <a:latin typeface="+mj-lt"/>
              </a:rPr>
              <a:t>Identification can also be done by using </a:t>
            </a:r>
            <a:r>
              <a:rPr lang="en-US" altLang="en-US" sz="2600" b="1" dirty="0" smtClean="0">
                <a:solidFill>
                  <a:srgbClr val="FF0066"/>
                </a:solidFill>
                <a:latin typeface="+mj-lt"/>
              </a:rPr>
              <a:t>known spectra </a:t>
            </a:r>
            <a:r>
              <a:rPr lang="en-US" altLang="en-US" sz="2600" dirty="0" smtClean="0">
                <a:latin typeface="+mj-lt"/>
              </a:rPr>
              <a:t>of molecules (</a:t>
            </a:r>
            <a:r>
              <a:rPr lang="en-US" altLang="en-US" sz="2600" b="1" dirty="0" smtClean="0">
                <a:solidFill>
                  <a:srgbClr val="FF0066"/>
                </a:solidFill>
                <a:latin typeface="+mj-lt"/>
              </a:rPr>
              <a:t>fingerprints</a:t>
            </a:r>
            <a:r>
              <a:rPr lang="en-US" altLang="en-US" sz="2600" dirty="0">
                <a:latin typeface="+mj-lt"/>
              </a:rPr>
              <a:t>) - allows </a:t>
            </a:r>
            <a:r>
              <a:rPr lang="en-US" altLang="en-US" sz="2600" b="1" dirty="0">
                <a:solidFill>
                  <a:srgbClr val="FF0066"/>
                </a:solidFill>
                <a:latin typeface="+mj-lt"/>
              </a:rPr>
              <a:t>high-throughput</a:t>
            </a:r>
            <a:r>
              <a:rPr lang="en-US" altLang="en-US" sz="2600" dirty="0">
                <a:latin typeface="+mj-lt"/>
              </a:rPr>
              <a:t> </a:t>
            </a:r>
            <a:r>
              <a:rPr lang="en-US" altLang="en-US" sz="2600" dirty="0" smtClean="0">
                <a:latin typeface="+mj-lt"/>
              </a:rPr>
              <a:t>studies</a:t>
            </a:r>
          </a:p>
        </p:txBody>
      </p:sp>
      <p:sp>
        <p:nvSpPr>
          <p:cNvPr id="7" name="Rectangle 1"/>
          <p:cNvSpPr>
            <a:spLocks noChangeArrowheads="1"/>
          </p:cNvSpPr>
          <p:nvPr/>
        </p:nvSpPr>
        <p:spPr bwMode="auto">
          <a:xfrm>
            <a:off x="4644231" y="6430295"/>
            <a:ext cx="3184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000" dirty="0">
                <a:cs typeface="Arial" panose="020B0604020202020204" pitchFamily="34" charset="0"/>
              </a:rPr>
              <a:t>(created by William </a:t>
            </a:r>
            <a:r>
              <a:rPr lang="en-US" altLang="en-US" sz="2000" dirty="0" err="1">
                <a:cs typeface="Arial" panose="020B0604020202020204" pitchFamily="34" charset="0"/>
              </a:rPr>
              <a:t>Reusch</a:t>
            </a:r>
            <a:r>
              <a:rPr lang="en-US" altLang="en-US" sz="2000" dirty="0">
                <a:cs typeface="Arial" panose="020B0604020202020204" pitchFamily="34" charset="0"/>
              </a:rPr>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Mass spectrometry</a:t>
            </a:r>
          </a:p>
        </p:txBody>
      </p:sp>
      <p:sp>
        <p:nvSpPr>
          <p:cNvPr id="5" name="Text Box 5"/>
          <p:cNvSpPr txBox="1">
            <a:spLocks noChangeArrowheads="1"/>
          </p:cNvSpPr>
          <p:nvPr/>
        </p:nvSpPr>
        <p:spPr bwMode="auto">
          <a:xfrm>
            <a:off x="144463" y="914400"/>
            <a:ext cx="8999537"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To ionize large molecules:</a:t>
            </a:r>
          </a:p>
          <a:p>
            <a:pPr lvl="2" algn="l" rtl="0" eaLnBrk="1" hangingPunct="1">
              <a:spcBef>
                <a:spcPct val="50000"/>
              </a:spcBef>
              <a:buFont typeface="Wingdings" panose="05000000000000000000" pitchFamily="2" charset="2"/>
              <a:buChar char="Ø"/>
              <a:defRPr/>
            </a:pPr>
            <a:r>
              <a:rPr lang="en-US" altLang="en-US" b="1" dirty="0" smtClean="0">
                <a:solidFill>
                  <a:srgbClr val="FF0066"/>
                </a:solidFill>
                <a:latin typeface="+mj-lt"/>
              </a:rPr>
              <a:t>Electrospray ionization (ESI): </a:t>
            </a:r>
          </a:p>
          <a:p>
            <a:pPr lvl="3" algn="l" rtl="0" eaLnBrk="1" hangingPunct="1">
              <a:spcBef>
                <a:spcPct val="50000"/>
              </a:spcBef>
              <a:buFont typeface="Wingdings" panose="05000000000000000000" pitchFamily="2" charset="2"/>
              <a:buChar char="§"/>
              <a:defRPr/>
            </a:pPr>
            <a:r>
              <a:rPr lang="en-US" altLang="en-US" sz="2400" dirty="0">
                <a:latin typeface="+mj-lt"/>
              </a:rPr>
              <a:t>N</a:t>
            </a:r>
            <a:r>
              <a:rPr lang="en-US" altLang="en-US" sz="2400" dirty="0" smtClean="0">
                <a:latin typeface="+mj-lt"/>
              </a:rPr>
              <a:t>o size limit</a:t>
            </a:r>
          </a:p>
          <a:p>
            <a:pPr lvl="3" algn="l" rtl="0" eaLnBrk="1" hangingPunct="1">
              <a:spcBef>
                <a:spcPct val="50000"/>
              </a:spcBef>
              <a:buFont typeface="Wingdings" panose="05000000000000000000" pitchFamily="2" charset="2"/>
              <a:buChar char="§"/>
              <a:defRPr/>
            </a:pPr>
            <a:r>
              <a:rPr lang="en-US" altLang="en-US" sz="2400" dirty="0">
                <a:latin typeface="+mj-lt"/>
              </a:rPr>
              <a:t>K</a:t>
            </a:r>
            <a:r>
              <a:rPr lang="en-US" altLang="en-US" sz="2400" dirty="0" smtClean="0">
                <a:latin typeface="+mj-lt"/>
              </a:rPr>
              <a:t>eeps </a:t>
            </a:r>
            <a:r>
              <a:rPr lang="en-US" altLang="en-US" sz="2400" dirty="0">
                <a:latin typeface="+mj-lt"/>
              </a:rPr>
              <a:t>non-covalent complexes </a:t>
            </a:r>
            <a:r>
              <a:rPr lang="en-US" altLang="en-US" sz="2400" dirty="0" smtClean="0">
                <a:latin typeface="+mj-lt"/>
              </a:rPr>
              <a:t>intact (protein-ligand interactions)</a:t>
            </a:r>
          </a:p>
          <a:p>
            <a:pPr lvl="3" algn="l" rtl="0" eaLnBrk="1" hangingPunct="1">
              <a:spcBef>
                <a:spcPct val="50000"/>
              </a:spcBef>
              <a:buFont typeface="Wingdings" panose="05000000000000000000" pitchFamily="2" charset="2"/>
              <a:buChar char="§"/>
              <a:defRPr/>
            </a:pPr>
            <a:r>
              <a:rPr lang="en-US" altLang="en-US" sz="2400" dirty="0">
                <a:latin typeface="+mj-lt"/>
              </a:rPr>
              <a:t>C</a:t>
            </a:r>
            <a:r>
              <a:rPr lang="en-US" altLang="en-US" sz="2400" dirty="0" smtClean="0">
                <a:latin typeface="+mj-lt"/>
              </a:rPr>
              <a:t>an couple MS to liquid </a:t>
            </a:r>
            <a:r>
              <a:rPr lang="en-US" altLang="en-US" sz="2400" dirty="0">
                <a:latin typeface="+mj-lt"/>
              </a:rPr>
              <a:t>chromatographic methods </a:t>
            </a:r>
            <a:r>
              <a:rPr lang="en-US" altLang="en-US" sz="2400" dirty="0" smtClean="0">
                <a:latin typeface="+mj-lt"/>
              </a:rPr>
              <a:t>(</a:t>
            </a:r>
            <a:r>
              <a:rPr lang="en-US" altLang="en-US" sz="2400" b="1" dirty="0" smtClean="0">
                <a:solidFill>
                  <a:srgbClr val="FF0066"/>
                </a:solidFill>
                <a:latin typeface="+mj-lt"/>
              </a:rPr>
              <a:t>LC/MS</a:t>
            </a:r>
            <a:r>
              <a:rPr lang="en-US" altLang="en-US" sz="2400" dirty="0" smtClean="0">
                <a:latin typeface="+mj-lt"/>
              </a:rPr>
              <a:t>) for better separation → good for complex samples</a:t>
            </a:r>
          </a:p>
          <a:p>
            <a:pPr lvl="3" algn="l" rtl="0" eaLnBrk="1" hangingPunct="1">
              <a:spcBef>
                <a:spcPct val="50000"/>
              </a:spcBef>
              <a:buFont typeface="Wingdings" panose="05000000000000000000" pitchFamily="2" charset="2"/>
              <a:buChar char="§"/>
              <a:defRPr/>
            </a:pPr>
            <a:r>
              <a:rPr lang="en-US" altLang="en-US" sz="2400" dirty="0" smtClean="0">
                <a:latin typeface="+mj-lt"/>
              </a:rPr>
              <a:t>However, requires a constant flow of the sample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Mass spectrometry</a:t>
            </a:r>
          </a:p>
        </p:txBody>
      </p:sp>
      <p:sp>
        <p:nvSpPr>
          <p:cNvPr id="5" name="Text Box 5"/>
          <p:cNvSpPr txBox="1">
            <a:spLocks noChangeArrowheads="1"/>
          </p:cNvSpPr>
          <p:nvPr/>
        </p:nvSpPr>
        <p:spPr bwMode="auto">
          <a:xfrm>
            <a:off x="144463" y="914400"/>
            <a:ext cx="8999537"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Principles:</a:t>
            </a:r>
          </a:p>
          <a:p>
            <a:pPr lvl="1" algn="l" rtl="0" eaLnBrk="1" hangingPunct="1">
              <a:spcBef>
                <a:spcPct val="50000"/>
              </a:spcBef>
              <a:buFont typeface="Wingdings" panose="05000000000000000000" pitchFamily="2" charset="2"/>
              <a:buChar char="Ø"/>
              <a:defRPr/>
            </a:pPr>
            <a:r>
              <a:rPr lang="en-US" altLang="en-US" sz="2600" dirty="0" smtClean="0">
                <a:latin typeface="+mj-lt"/>
              </a:rPr>
              <a:t>To ionize large molecules:</a:t>
            </a:r>
          </a:p>
          <a:p>
            <a:pPr lvl="2" algn="l" rtl="0" eaLnBrk="1" hangingPunct="1">
              <a:spcBef>
                <a:spcPct val="50000"/>
              </a:spcBef>
              <a:buFont typeface="Wingdings" panose="05000000000000000000" pitchFamily="2" charset="2"/>
              <a:buChar char="Ø"/>
              <a:defRPr/>
            </a:pPr>
            <a:r>
              <a:rPr lang="en-US" altLang="en-US" b="1" dirty="0" smtClean="0">
                <a:solidFill>
                  <a:srgbClr val="FF0066"/>
                </a:solidFill>
                <a:latin typeface="+mj-lt"/>
              </a:rPr>
              <a:t>Matrix-assisted </a:t>
            </a:r>
            <a:r>
              <a:rPr lang="en-US" altLang="en-US" b="1" dirty="0">
                <a:solidFill>
                  <a:srgbClr val="FF0066"/>
                </a:solidFill>
                <a:latin typeface="+mj-lt"/>
              </a:rPr>
              <a:t>laser desorption/ionization (MALDI): </a:t>
            </a:r>
            <a:endParaRPr lang="en-US" altLang="en-US" b="1" dirty="0" smtClean="0">
              <a:solidFill>
                <a:srgbClr val="FF0066"/>
              </a:solidFill>
              <a:latin typeface="+mj-lt"/>
            </a:endParaRPr>
          </a:p>
          <a:p>
            <a:pPr lvl="3" algn="l" rtl="0" eaLnBrk="1" hangingPunct="1">
              <a:spcBef>
                <a:spcPct val="50000"/>
              </a:spcBef>
              <a:buFont typeface="Wingdings" panose="05000000000000000000" pitchFamily="2" charset="2"/>
              <a:buChar char="§"/>
              <a:defRPr/>
            </a:pPr>
            <a:r>
              <a:rPr lang="en-US" altLang="en-US" sz="2400" dirty="0">
                <a:latin typeface="+mj-lt"/>
              </a:rPr>
              <a:t>T</a:t>
            </a:r>
            <a:r>
              <a:rPr lang="en-US" altLang="en-US" sz="2400" dirty="0" smtClean="0">
                <a:latin typeface="+mj-lt"/>
              </a:rPr>
              <a:t>he </a:t>
            </a:r>
            <a:r>
              <a:rPr lang="en-US" altLang="en-US" sz="2400" dirty="0">
                <a:latin typeface="+mj-lt"/>
              </a:rPr>
              <a:t>ions are produced by pulsed-laser irradiation of the sample that is co-crystallized with a solid </a:t>
            </a:r>
            <a:r>
              <a:rPr lang="en-US" altLang="en-US" sz="2400" dirty="0" smtClean="0">
                <a:latin typeface="+mj-lt"/>
              </a:rPr>
              <a:t>matrix</a:t>
            </a:r>
          </a:p>
          <a:p>
            <a:pPr lvl="3" algn="l" rtl="0" eaLnBrk="1" hangingPunct="1">
              <a:spcBef>
                <a:spcPct val="50000"/>
              </a:spcBef>
              <a:buFont typeface="Wingdings" panose="05000000000000000000" pitchFamily="2" charset="2"/>
              <a:buChar char="§"/>
              <a:defRPr/>
            </a:pPr>
            <a:r>
              <a:rPr lang="en-US" altLang="en-US" sz="2400" dirty="0" smtClean="0">
                <a:latin typeface="+mj-lt"/>
              </a:rPr>
              <a:t>Quick → good for high-throughput studies</a:t>
            </a:r>
          </a:p>
          <a:p>
            <a:pPr lvl="3" algn="l" rtl="0" eaLnBrk="1" hangingPunct="1">
              <a:spcBef>
                <a:spcPct val="50000"/>
              </a:spcBef>
              <a:buFont typeface="Wingdings" panose="05000000000000000000" pitchFamily="2" charset="2"/>
              <a:buChar char="§"/>
              <a:defRPr/>
            </a:pPr>
            <a:r>
              <a:rPr lang="en-US" altLang="en-US" sz="2400" dirty="0">
                <a:latin typeface="+mj-lt"/>
              </a:rPr>
              <a:t>Synchronization between ion formation and analysis → </a:t>
            </a:r>
            <a:r>
              <a:rPr lang="en-US" altLang="en-US" sz="2400" dirty="0" smtClean="0">
                <a:latin typeface="+mj-lt"/>
              </a:rPr>
              <a:t>high sensitivity; sample does not have to keep flowing</a:t>
            </a:r>
          </a:p>
          <a:p>
            <a:pPr lvl="3" algn="l" rtl="0" eaLnBrk="1" hangingPunct="1">
              <a:spcBef>
                <a:spcPct val="50000"/>
              </a:spcBef>
              <a:buFont typeface="Wingdings" panose="05000000000000000000" pitchFamily="2" charset="2"/>
              <a:buChar char="§"/>
              <a:defRPr/>
            </a:pPr>
            <a:r>
              <a:rPr lang="en-US" altLang="en-US" sz="2400" dirty="0" smtClean="0">
                <a:latin typeface="+mj-lt"/>
              </a:rPr>
              <a:t>High </a:t>
            </a:r>
            <a:r>
              <a:rPr lang="en-US" altLang="en-US" sz="2400" dirty="0">
                <a:latin typeface="+mj-lt"/>
              </a:rPr>
              <a:t>tolerance to salts and </a:t>
            </a:r>
            <a:r>
              <a:rPr lang="en-US" altLang="en-US" sz="2400" dirty="0" smtClean="0">
                <a:latin typeface="+mj-lt"/>
              </a:rPr>
              <a:t>buffers → good for biological samples</a:t>
            </a:r>
          </a:p>
          <a:p>
            <a:pPr lvl="3" algn="l" rtl="0" eaLnBrk="1" hangingPunct="1">
              <a:spcBef>
                <a:spcPct val="50000"/>
              </a:spcBef>
              <a:buFont typeface="Wingdings" panose="05000000000000000000" pitchFamily="2" charset="2"/>
              <a:buChar char="§"/>
              <a:defRPr/>
            </a:pPr>
            <a:r>
              <a:rPr lang="en-US" altLang="en-US" sz="2400" dirty="0" smtClean="0">
                <a:latin typeface="+mj-lt"/>
              </a:rPr>
              <a:t>Most suitable for analyzing peptides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10"/>
          <p:cNvGrpSpPr>
            <a:grpSpLocks/>
          </p:cNvGrpSpPr>
          <p:nvPr/>
        </p:nvGrpSpPr>
        <p:grpSpPr bwMode="auto">
          <a:xfrm>
            <a:off x="1419225" y="2855913"/>
            <a:ext cx="6505575" cy="3700462"/>
            <a:chOff x="215153" y="941296"/>
            <a:chExt cx="8233660" cy="5662651"/>
          </a:xfrm>
        </p:grpSpPr>
        <p:pic>
          <p:nvPicPr>
            <p:cNvPr id="103429" name="Picture 1"/>
            <p:cNvPicPr>
              <a:picLocks noChangeAspect="1"/>
            </p:cNvPicPr>
            <p:nvPr/>
          </p:nvPicPr>
          <p:blipFill>
            <a:blip r:embed="rId3">
              <a:extLst>
                <a:ext uri="{28A0092B-C50C-407E-A947-70E740481C1C}">
                  <a14:useLocalDpi xmlns:a14="http://schemas.microsoft.com/office/drawing/2010/main" val="0"/>
                </a:ext>
              </a:extLst>
            </a:blip>
            <a:srcRect l="3561" t="729" b="50987"/>
            <a:stretch>
              <a:fillRect/>
            </a:stretch>
          </p:blipFill>
          <p:spPr bwMode="auto">
            <a:xfrm>
              <a:off x="215153" y="941296"/>
              <a:ext cx="4188757" cy="16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6"/>
            <p:cNvPicPr>
              <a:picLocks noChangeAspect="1"/>
            </p:cNvPicPr>
            <p:nvPr/>
          </p:nvPicPr>
          <p:blipFill>
            <a:blip r:embed="rId3">
              <a:extLst>
                <a:ext uri="{28A0092B-C50C-407E-A947-70E740481C1C}">
                  <a14:useLocalDpi xmlns:a14="http://schemas.microsoft.com/office/drawing/2010/main" val="0"/>
                </a:ext>
              </a:extLst>
            </a:blip>
            <a:srcRect l="10913" t="49796" r="10757"/>
            <a:stretch>
              <a:fillRect/>
            </a:stretch>
          </p:blipFill>
          <p:spPr bwMode="auto">
            <a:xfrm>
              <a:off x="4840940" y="1559861"/>
              <a:ext cx="3402106" cy="171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7"/>
            <p:cNvPicPr>
              <a:picLocks noChangeAspect="1"/>
            </p:cNvPicPr>
            <p:nvPr/>
          </p:nvPicPr>
          <p:blipFill>
            <a:blip r:embed="rId3">
              <a:extLst>
                <a:ext uri="{28A0092B-C50C-407E-A947-70E740481C1C}">
                  <a14:useLocalDpi xmlns:a14="http://schemas.microsoft.com/office/drawing/2010/main" val="0"/>
                </a:ext>
              </a:extLst>
            </a:blip>
            <a:srcRect l="69427" t="28206" r="20667" b="67476"/>
            <a:stretch>
              <a:fillRect/>
            </a:stretch>
          </p:blipFill>
          <p:spPr bwMode="auto">
            <a:xfrm>
              <a:off x="4410634" y="1916207"/>
              <a:ext cx="430306" cy="14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0426" y="4035560"/>
              <a:ext cx="2568387" cy="25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433" name="Straight Arrow Connector 9"/>
            <p:cNvCxnSpPr>
              <a:cxnSpLocks noChangeShapeType="1"/>
            </p:cNvCxnSpPr>
            <p:nvPr/>
          </p:nvCxnSpPr>
          <p:spPr bwMode="auto">
            <a:xfrm>
              <a:off x="7164620" y="3482790"/>
              <a:ext cx="0" cy="510988"/>
            </a:xfrm>
            <a:prstGeom prst="straightConnector1">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3427"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Mass spectrometry</a:t>
            </a:r>
          </a:p>
        </p:txBody>
      </p:sp>
      <p:sp>
        <p:nvSpPr>
          <p:cNvPr id="9" name="Text Box 5"/>
          <p:cNvSpPr txBox="1">
            <a:spLocks noChangeArrowheads="1"/>
          </p:cNvSpPr>
          <p:nvPr/>
        </p:nvSpPr>
        <p:spPr bwMode="auto">
          <a:xfrm>
            <a:off x="144463" y="914400"/>
            <a:ext cx="8999537"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Applications:</a:t>
            </a:r>
          </a:p>
          <a:p>
            <a:pPr lvl="1" algn="l" rtl="0" eaLnBrk="1" hangingPunct="1">
              <a:spcBef>
                <a:spcPct val="50000"/>
              </a:spcBef>
              <a:buFont typeface="Wingdings" panose="05000000000000000000" pitchFamily="2" charset="2"/>
              <a:buChar char="Ø"/>
              <a:defRPr/>
            </a:pPr>
            <a:r>
              <a:rPr lang="en-US" altLang="en-US" sz="2600" dirty="0" smtClean="0">
                <a:latin typeface="+mj-lt"/>
              </a:rPr>
              <a:t>Protein identification</a:t>
            </a:r>
            <a:r>
              <a:rPr lang="en-US" altLang="en-US" sz="2600" dirty="0">
                <a:latin typeface="+mj-lt"/>
              </a:rPr>
              <a:t>, quantification &amp; </a:t>
            </a:r>
            <a:r>
              <a:rPr lang="en-US" altLang="en-US" sz="2600" dirty="0" smtClean="0">
                <a:latin typeface="+mj-lt"/>
              </a:rPr>
              <a:t>sequencing </a:t>
            </a:r>
          </a:p>
          <a:p>
            <a:pPr lvl="2" algn="l" rtl="0" eaLnBrk="1" hangingPunct="1">
              <a:spcBef>
                <a:spcPct val="50000"/>
              </a:spcBef>
              <a:buFont typeface="Wingdings" panose="05000000000000000000" pitchFamily="2" charset="2"/>
              <a:buChar char="§"/>
              <a:defRPr/>
            </a:pPr>
            <a:r>
              <a:rPr lang="en-US" altLang="en-US" dirty="0" smtClean="0">
                <a:latin typeface="+mj-lt"/>
              </a:rPr>
              <a:t>Requires </a:t>
            </a:r>
            <a:r>
              <a:rPr lang="en-US" altLang="en-US" b="1" dirty="0" smtClean="0">
                <a:solidFill>
                  <a:srgbClr val="FF0066"/>
                </a:solidFill>
                <a:latin typeface="+mj-lt"/>
              </a:rPr>
              <a:t>separation &amp; enzymatic digestion </a:t>
            </a:r>
            <a:r>
              <a:rPr lang="en-US" altLang="en-US" dirty="0" smtClean="0">
                <a:latin typeface="+mj-lt"/>
              </a:rPr>
              <a:t>to peptides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Mass spectrometry</a:t>
            </a:r>
          </a:p>
        </p:txBody>
      </p:sp>
      <p:sp>
        <p:nvSpPr>
          <p:cNvPr id="9" name="Text Box 5"/>
          <p:cNvSpPr txBox="1">
            <a:spLocks noChangeArrowheads="1"/>
          </p:cNvSpPr>
          <p:nvPr/>
        </p:nvSpPr>
        <p:spPr bwMode="auto">
          <a:xfrm>
            <a:off x="144463" y="914400"/>
            <a:ext cx="899953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Applications:</a:t>
            </a:r>
          </a:p>
          <a:p>
            <a:pPr lvl="1" algn="l" rtl="0" eaLnBrk="1" hangingPunct="1">
              <a:spcBef>
                <a:spcPct val="50000"/>
              </a:spcBef>
              <a:buFont typeface="Wingdings" panose="05000000000000000000" pitchFamily="2" charset="2"/>
              <a:buChar char="Ø"/>
              <a:defRPr/>
            </a:pPr>
            <a:r>
              <a:rPr lang="en-US" altLang="en-US" sz="2600" dirty="0" smtClean="0">
                <a:latin typeface="+mj-lt"/>
              </a:rPr>
              <a:t>Protein identification</a:t>
            </a:r>
            <a:r>
              <a:rPr lang="en-US" altLang="en-US" sz="2600" dirty="0">
                <a:latin typeface="+mj-lt"/>
              </a:rPr>
              <a:t>, quantification &amp; </a:t>
            </a:r>
            <a:r>
              <a:rPr lang="en-US" altLang="en-US" sz="2600" dirty="0" smtClean="0">
                <a:latin typeface="+mj-lt"/>
              </a:rPr>
              <a:t>sequencing </a:t>
            </a:r>
          </a:p>
          <a:p>
            <a:pPr lvl="2" algn="l" rtl="0" eaLnBrk="1" hangingPunct="1">
              <a:spcBef>
                <a:spcPct val="50000"/>
              </a:spcBef>
              <a:buFont typeface="Wingdings" panose="05000000000000000000" pitchFamily="2" charset="2"/>
              <a:buChar char="§"/>
              <a:defRPr/>
            </a:pPr>
            <a:r>
              <a:rPr lang="en-US" altLang="en-US" dirty="0" smtClean="0">
                <a:latin typeface="+mj-lt"/>
              </a:rPr>
              <a:t>Allows </a:t>
            </a:r>
            <a:r>
              <a:rPr lang="en-US" altLang="en-US" b="1" dirty="0" smtClean="0">
                <a:solidFill>
                  <a:srgbClr val="FF0066"/>
                </a:solidFill>
                <a:latin typeface="+mj-lt"/>
              </a:rPr>
              <a:t>sequencing</a:t>
            </a:r>
            <a:r>
              <a:rPr lang="en-US" altLang="en-US" dirty="0" smtClean="0">
                <a:solidFill>
                  <a:srgbClr val="FF0066"/>
                </a:solidFill>
                <a:latin typeface="+mj-lt"/>
              </a:rPr>
              <a:t> </a:t>
            </a:r>
            <a:r>
              <a:rPr lang="en-US" altLang="en-US" dirty="0" smtClean="0">
                <a:latin typeface="+mj-lt"/>
              </a:rPr>
              <a:t>of peptides and then entire proteins</a:t>
            </a:r>
          </a:p>
          <a:p>
            <a:pPr lvl="2" algn="l" rtl="0" eaLnBrk="1" hangingPunct="1">
              <a:spcBef>
                <a:spcPct val="50000"/>
              </a:spcBef>
              <a:buFont typeface="Wingdings" panose="05000000000000000000" pitchFamily="2" charset="2"/>
              <a:buChar char="§"/>
              <a:defRPr/>
            </a:pPr>
            <a:r>
              <a:rPr lang="en-US" altLang="en-US" dirty="0" smtClean="0">
                <a:latin typeface="+mj-lt"/>
              </a:rPr>
              <a:t>High-throughput → allows </a:t>
            </a:r>
            <a:r>
              <a:rPr lang="en-US" altLang="en-US" b="1" dirty="0" smtClean="0">
                <a:solidFill>
                  <a:srgbClr val="FF0066"/>
                </a:solidFill>
                <a:latin typeface="+mj-lt"/>
              </a:rPr>
              <a:t>proteomic analysis</a:t>
            </a:r>
            <a:r>
              <a:rPr lang="en-US" altLang="en-US" dirty="0" smtClean="0">
                <a:latin typeface="+mj-lt"/>
              </a:rPr>
              <a:t> of organisms</a:t>
            </a:r>
          </a:p>
          <a:p>
            <a:pPr lvl="2" algn="l" rtl="0" eaLnBrk="1" hangingPunct="1">
              <a:spcBef>
                <a:spcPct val="50000"/>
              </a:spcBef>
              <a:buFont typeface="Wingdings" panose="05000000000000000000" pitchFamily="2" charset="2"/>
              <a:buChar char="§"/>
              <a:defRPr/>
            </a:pPr>
            <a:r>
              <a:rPr lang="en-US" altLang="en-US" dirty="0" smtClean="0">
                <a:latin typeface="+mj-lt"/>
              </a:rPr>
              <a:t>Allows identification of </a:t>
            </a:r>
            <a:r>
              <a:rPr lang="en-US" altLang="en-US" b="1" dirty="0" smtClean="0">
                <a:solidFill>
                  <a:srgbClr val="FF0066"/>
                </a:solidFill>
                <a:latin typeface="+mj-lt"/>
              </a:rPr>
              <a:t>post-translational modifications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Mass spectrometry</a:t>
            </a:r>
          </a:p>
        </p:txBody>
      </p:sp>
      <p:sp>
        <p:nvSpPr>
          <p:cNvPr id="9" name="Text Box 5"/>
          <p:cNvSpPr txBox="1">
            <a:spLocks noChangeArrowheads="1"/>
          </p:cNvSpPr>
          <p:nvPr/>
        </p:nvSpPr>
        <p:spPr bwMode="auto">
          <a:xfrm>
            <a:off x="144463" y="914400"/>
            <a:ext cx="8999537"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Applications:</a:t>
            </a:r>
          </a:p>
          <a:p>
            <a:pPr lvl="1" algn="l" rtl="0" eaLnBrk="1" hangingPunct="1">
              <a:spcBef>
                <a:spcPct val="50000"/>
              </a:spcBef>
              <a:buFont typeface="Wingdings" panose="05000000000000000000" pitchFamily="2" charset="2"/>
              <a:buChar char="Ø"/>
              <a:defRPr/>
            </a:pPr>
            <a:r>
              <a:rPr lang="en-US" altLang="en-US" sz="2600" dirty="0" smtClean="0">
                <a:latin typeface="+mj-lt"/>
              </a:rPr>
              <a:t>Characterizing 3D structure and mapping interactions</a:t>
            </a:r>
          </a:p>
          <a:p>
            <a:pPr lvl="2" algn="l" rtl="0" eaLnBrk="1" hangingPunct="1">
              <a:spcBef>
                <a:spcPct val="50000"/>
              </a:spcBef>
              <a:buFont typeface="Wingdings" panose="05000000000000000000" pitchFamily="2" charset="2"/>
              <a:buChar char="Ø"/>
              <a:defRPr/>
            </a:pPr>
            <a:r>
              <a:rPr lang="en-US" altLang="en-US" b="1" baseline="30000" dirty="0">
                <a:solidFill>
                  <a:srgbClr val="FF0066"/>
                </a:solidFill>
              </a:rPr>
              <a:t>1</a:t>
            </a:r>
            <a:r>
              <a:rPr lang="en-US" altLang="en-US" b="1" dirty="0">
                <a:solidFill>
                  <a:srgbClr val="FF0066"/>
                </a:solidFill>
              </a:rPr>
              <a:t>H-</a:t>
            </a:r>
            <a:r>
              <a:rPr lang="en-US" altLang="en-US" b="1" baseline="30000" dirty="0">
                <a:solidFill>
                  <a:srgbClr val="FF0066"/>
                </a:solidFill>
              </a:rPr>
              <a:t>2</a:t>
            </a:r>
            <a:r>
              <a:rPr lang="en-US" altLang="en-US" b="1" dirty="0">
                <a:solidFill>
                  <a:srgbClr val="FF0066"/>
                </a:solidFill>
              </a:rPr>
              <a:t>H</a:t>
            </a:r>
            <a:r>
              <a:rPr lang="en-US" altLang="en-US" b="1" dirty="0" smtClean="0">
                <a:solidFill>
                  <a:srgbClr val="FF0066"/>
                </a:solidFill>
                <a:latin typeface="+mj-lt"/>
              </a:rPr>
              <a:t> </a:t>
            </a:r>
            <a:r>
              <a:rPr lang="en-US" altLang="en-US" b="1" dirty="0">
                <a:solidFill>
                  <a:srgbClr val="FF0066"/>
                </a:solidFill>
                <a:latin typeface="+mj-lt"/>
              </a:rPr>
              <a:t>exchange mass spectrometry (HDX-MS</a:t>
            </a:r>
            <a:r>
              <a:rPr lang="en-US" altLang="en-US" b="1" dirty="0" smtClean="0">
                <a:solidFill>
                  <a:srgbClr val="FF0066"/>
                </a:solidFill>
                <a:latin typeface="+mj-lt"/>
              </a:rPr>
              <a:t>)</a:t>
            </a:r>
          </a:p>
          <a:p>
            <a:pPr lvl="3" algn="l" rtl="0" eaLnBrk="1" hangingPunct="1">
              <a:spcBef>
                <a:spcPct val="50000"/>
              </a:spcBef>
              <a:buFont typeface="Wingdings" panose="05000000000000000000" pitchFamily="2" charset="2"/>
              <a:buChar char="§"/>
              <a:defRPr/>
            </a:pPr>
            <a:r>
              <a:rPr lang="en-US" altLang="en-US" sz="2400" dirty="0">
                <a:latin typeface="+mj-lt"/>
              </a:rPr>
              <a:t>Monitoring </a:t>
            </a:r>
            <a:r>
              <a:rPr lang="en-US" altLang="en-US" sz="2400" baseline="30000" dirty="0" smtClean="0">
                <a:latin typeface="+mj-lt"/>
              </a:rPr>
              <a:t>1</a:t>
            </a:r>
            <a:r>
              <a:rPr lang="en-US" altLang="en-US" sz="2400" dirty="0" smtClean="0">
                <a:latin typeface="+mj-lt"/>
              </a:rPr>
              <a:t>H-</a:t>
            </a:r>
            <a:r>
              <a:rPr lang="en-US" altLang="en-US" sz="2400" baseline="30000" dirty="0" smtClean="0">
                <a:latin typeface="+mj-lt"/>
              </a:rPr>
              <a:t>2</a:t>
            </a:r>
            <a:r>
              <a:rPr lang="en-US" altLang="en-US" sz="2400" dirty="0" smtClean="0">
                <a:latin typeface="+mj-lt"/>
              </a:rPr>
              <a:t>H exchange in protein’s </a:t>
            </a:r>
            <a:r>
              <a:rPr lang="en-US" altLang="en-US" sz="2400" dirty="0">
                <a:latin typeface="+mj-lt"/>
              </a:rPr>
              <a:t>amide </a:t>
            </a:r>
            <a:r>
              <a:rPr lang="en-US" altLang="en-US" sz="2400" dirty="0" smtClean="0">
                <a:latin typeface="+mj-lt"/>
              </a:rPr>
              <a:t>groups → position </a:t>
            </a:r>
            <a:r>
              <a:rPr lang="en-US" altLang="en-US" sz="2400" dirty="0">
                <a:latin typeface="+mj-lt"/>
              </a:rPr>
              <a:t>and secondary structure of different </a:t>
            </a:r>
            <a:r>
              <a:rPr lang="en-US" altLang="en-US" sz="2400" dirty="0" smtClean="0">
                <a:latin typeface="+mj-lt"/>
              </a:rPr>
              <a:t>parts (exchange is slower in parts that are buried or hydrogen-bonded)</a:t>
            </a:r>
          </a:p>
          <a:p>
            <a:pPr lvl="2" algn="l" rtl="0" eaLnBrk="1" hangingPunct="1">
              <a:spcBef>
                <a:spcPct val="50000"/>
              </a:spcBef>
              <a:buFont typeface="Wingdings" panose="05000000000000000000" pitchFamily="2" charset="2"/>
              <a:buChar char="Ø"/>
              <a:defRPr/>
            </a:pPr>
            <a:r>
              <a:rPr lang="en-US" altLang="en-US" b="1" dirty="0" smtClean="0">
                <a:solidFill>
                  <a:srgbClr val="FF0066"/>
                </a:solidFill>
                <a:latin typeface="+mj-lt"/>
              </a:rPr>
              <a:t>Hydroxyl-radical </a:t>
            </a:r>
            <a:r>
              <a:rPr lang="en-US" altLang="en-US" b="1" dirty="0" err="1" smtClean="0">
                <a:solidFill>
                  <a:srgbClr val="FF0066"/>
                </a:solidFill>
                <a:latin typeface="+mj-lt"/>
              </a:rPr>
              <a:t>footprinting</a:t>
            </a:r>
            <a:endParaRPr lang="en-US" altLang="en-US" b="1" dirty="0" smtClean="0">
              <a:solidFill>
                <a:srgbClr val="FF0066"/>
              </a:solidFill>
              <a:latin typeface="+mj-lt"/>
            </a:endParaRPr>
          </a:p>
          <a:p>
            <a:pPr lvl="3" algn="l" rtl="0" eaLnBrk="1" hangingPunct="1">
              <a:spcBef>
                <a:spcPct val="50000"/>
              </a:spcBef>
              <a:buFont typeface="Wingdings" panose="05000000000000000000" pitchFamily="2" charset="2"/>
              <a:buChar char="§"/>
              <a:defRPr/>
            </a:pPr>
            <a:r>
              <a:rPr lang="en-US" altLang="en-US" sz="2400" dirty="0" smtClean="0">
                <a:latin typeface="+mj-lt"/>
              </a:rPr>
              <a:t>Follows rate of radical-induced hydroxylation of side-chains to identify buried parts (OH is heavier than CH</a:t>
            </a:r>
            <a:r>
              <a:rPr lang="en-US" altLang="en-US" sz="2400" baseline="-25000" dirty="0" smtClean="0">
                <a:latin typeface="+mj-lt"/>
              </a:rPr>
              <a:t>3</a:t>
            </a:r>
            <a:r>
              <a:rPr lang="en-US" altLang="en-US" sz="2400" dirty="0" smtClean="0">
                <a:latin typeface="+mj-lt"/>
              </a:rPr>
              <a:t>)</a:t>
            </a:r>
            <a:r>
              <a:rPr lang="en-US" altLang="en-US" dirty="0" smtClean="0">
                <a:latin typeface="+mj-lt"/>
              </a:rPr>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2805" y="3379956"/>
            <a:ext cx="5846296"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3"/>
          <p:cNvSpPr>
            <a:spLocks noChangeArrowheads="1"/>
          </p:cNvSpPr>
          <p:nvPr/>
        </p:nvSpPr>
        <p:spPr bwMode="auto">
          <a:xfrm>
            <a:off x="804863" y="1196975"/>
            <a:ext cx="230187" cy="2682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109572" name="Rectangle 13"/>
          <p:cNvSpPr>
            <a:spLocks noChangeArrowheads="1"/>
          </p:cNvSpPr>
          <p:nvPr/>
        </p:nvSpPr>
        <p:spPr bwMode="auto">
          <a:xfrm>
            <a:off x="3551238" y="1196975"/>
            <a:ext cx="231775" cy="2682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109573" name="Rectangle 14"/>
          <p:cNvSpPr>
            <a:spLocks noChangeArrowheads="1"/>
          </p:cNvSpPr>
          <p:nvPr/>
        </p:nvSpPr>
        <p:spPr bwMode="auto">
          <a:xfrm>
            <a:off x="6416675" y="1196975"/>
            <a:ext cx="231775" cy="2682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109574"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Mass spectrometry</a:t>
            </a:r>
          </a:p>
        </p:txBody>
      </p:sp>
      <p:sp>
        <p:nvSpPr>
          <p:cNvPr id="10" name="Text Box 5"/>
          <p:cNvSpPr txBox="1">
            <a:spLocks noChangeArrowheads="1"/>
          </p:cNvSpPr>
          <p:nvPr/>
        </p:nvSpPr>
        <p:spPr bwMode="auto">
          <a:xfrm>
            <a:off x="144463" y="914400"/>
            <a:ext cx="899953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Applications:</a:t>
            </a:r>
          </a:p>
          <a:p>
            <a:pPr lvl="1" algn="l" rtl="0" eaLnBrk="1" hangingPunct="1">
              <a:spcBef>
                <a:spcPct val="50000"/>
              </a:spcBef>
              <a:buFont typeface="Wingdings" panose="05000000000000000000" pitchFamily="2" charset="2"/>
              <a:buChar char="Ø"/>
              <a:defRPr/>
            </a:pPr>
            <a:r>
              <a:rPr lang="en-US" altLang="en-US" sz="2600" dirty="0" smtClean="0">
                <a:latin typeface="+mj-lt"/>
              </a:rPr>
              <a:t>Characterizing 3D structure and mapping interactions</a:t>
            </a:r>
          </a:p>
          <a:p>
            <a:pPr lvl="2" algn="l" rtl="0" eaLnBrk="1" hangingPunct="1">
              <a:spcBef>
                <a:spcPct val="50000"/>
              </a:spcBef>
              <a:buFont typeface="Wingdings" panose="05000000000000000000" pitchFamily="2" charset="2"/>
              <a:buChar char="Ø"/>
              <a:defRPr/>
            </a:pPr>
            <a:r>
              <a:rPr lang="en-US" altLang="en-US" b="1" dirty="0" smtClean="0">
                <a:solidFill>
                  <a:srgbClr val="FF0066"/>
                </a:solidFill>
              </a:rPr>
              <a:t>Chemical crosslinking</a:t>
            </a:r>
            <a:endParaRPr lang="en-US" altLang="en-US" b="1" dirty="0" smtClean="0">
              <a:solidFill>
                <a:srgbClr val="FF0066"/>
              </a:solidFill>
              <a:latin typeface="+mj-lt"/>
            </a:endParaRPr>
          </a:p>
          <a:p>
            <a:pPr lvl="3" algn="l" rtl="0" eaLnBrk="1" hangingPunct="1">
              <a:spcBef>
                <a:spcPct val="50000"/>
              </a:spcBef>
              <a:buFont typeface="Wingdings" panose="05000000000000000000" pitchFamily="2" charset="2"/>
              <a:buChar char="§"/>
              <a:defRPr/>
            </a:pPr>
            <a:r>
              <a:rPr lang="en-US" altLang="en-US" sz="2400" dirty="0" err="1" smtClean="0">
                <a:latin typeface="+mj-lt"/>
              </a:rPr>
              <a:t>Crosslinkers</a:t>
            </a:r>
            <a:r>
              <a:rPr lang="en-US" altLang="en-US" sz="2400" dirty="0" smtClean="0">
                <a:latin typeface="+mj-lt"/>
              </a:rPr>
              <a:t> are used to attach segments close in 3D space</a:t>
            </a:r>
          </a:p>
          <a:p>
            <a:pPr lvl="3" algn="l" rtl="0" eaLnBrk="1" hangingPunct="1">
              <a:spcBef>
                <a:spcPct val="50000"/>
              </a:spcBef>
              <a:buFont typeface="Wingdings" panose="05000000000000000000" pitchFamily="2" charset="2"/>
              <a:buChar char="§"/>
              <a:defRPr/>
            </a:pPr>
            <a:r>
              <a:rPr lang="en-US" altLang="en-US" sz="2400" dirty="0" smtClean="0">
                <a:latin typeface="+mj-lt"/>
              </a:rPr>
              <a:t>After degradation non-linear fragments are identified</a:t>
            </a:r>
            <a:endParaRPr lang="en-US" altLang="en-US" dirty="0" smtClean="0">
              <a:latin typeface="+mj-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ChangeArrowheads="1"/>
          </p:cNvSpPr>
          <p:nvPr/>
        </p:nvSpPr>
        <p:spPr bwMode="auto">
          <a:xfrm>
            <a:off x="804863" y="1196975"/>
            <a:ext cx="230187" cy="2682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111619" name="Rectangle 13"/>
          <p:cNvSpPr>
            <a:spLocks noChangeArrowheads="1"/>
          </p:cNvSpPr>
          <p:nvPr/>
        </p:nvSpPr>
        <p:spPr bwMode="auto">
          <a:xfrm>
            <a:off x="3551238" y="1196975"/>
            <a:ext cx="231775" cy="2682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111620" name="Rectangle 14"/>
          <p:cNvSpPr>
            <a:spLocks noChangeArrowheads="1"/>
          </p:cNvSpPr>
          <p:nvPr/>
        </p:nvSpPr>
        <p:spPr bwMode="auto">
          <a:xfrm>
            <a:off x="6416675" y="1196975"/>
            <a:ext cx="231775" cy="2682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111621"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The protein data bank (PDB)</a:t>
            </a:r>
          </a:p>
        </p:txBody>
      </p:sp>
      <p:sp>
        <p:nvSpPr>
          <p:cNvPr id="111622" name="Text Box 5"/>
          <p:cNvSpPr txBox="1">
            <a:spLocks noChangeArrowheads="1"/>
          </p:cNvSpPr>
          <p:nvPr/>
        </p:nvSpPr>
        <p:spPr bwMode="auto">
          <a:xfrm>
            <a:off x="144463" y="914400"/>
            <a:ext cx="8747125"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a:t>
            </a:r>
            <a:r>
              <a:rPr lang="en-US" altLang="en-US" sz="2600" b="1">
                <a:solidFill>
                  <a:srgbClr val="FF0066"/>
                </a:solidFill>
                <a:latin typeface="Arial" panose="020B0604020202020204" pitchFamily="34" charset="0"/>
                <a:cs typeface="Arial" panose="020B0604020202020204" pitchFamily="34" charset="0"/>
              </a:rPr>
              <a:t>most comprehensive </a:t>
            </a:r>
            <a:r>
              <a:rPr lang="en-US" altLang="en-US" sz="2600" b="1">
                <a:solidFill>
                  <a:srgbClr val="339933"/>
                </a:solidFill>
                <a:latin typeface="Arial" panose="020B0604020202020204" pitchFamily="34" charset="0"/>
                <a:cs typeface="Arial" panose="020B0604020202020204" pitchFamily="34" charset="0"/>
              </a:rPr>
              <a:t>database of protein structures determined experimentally</a:t>
            </a:r>
          </a:p>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Contains both </a:t>
            </a:r>
            <a:r>
              <a:rPr lang="en-US" altLang="en-US" sz="2600" b="1">
                <a:solidFill>
                  <a:srgbClr val="FF0066"/>
                </a:solidFill>
                <a:latin typeface="Arial" panose="020B0604020202020204" pitchFamily="34" charset="0"/>
                <a:cs typeface="Arial" panose="020B0604020202020204" pitchFamily="34" charset="0"/>
              </a:rPr>
              <a:t>proteins and complexes </a:t>
            </a:r>
            <a:r>
              <a:rPr lang="en-US" altLang="en-US" sz="2600" b="1">
                <a:solidFill>
                  <a:srgbClr val="339933"/>
                </a:solidFill>
                <a:latin typeface="Arial" panose="020B0604020202020204" pitchFamily="34" charset="0"/>
                <a:cs typeface="Arial" panose="020B0604020202020204" pitchFamily="34" charset="0"/>
              </a:rPr>
              <a:t>(nucleic acids, lipids, carbohydrates, small molecules)</a:t>
            </a:r>
          </a:p>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Manually curated</a:t>
            </a:r>
          </a:p>
          <a:p>
            <a:pPr algn="l" rtl="0" eaLnBrk="1" hangingPunct="1">
              <a:spcBef>
                <a:spcPct val="50000"/>
              </a:spcBef>
            </a:pPr>
            <a:r>
              <a:rPr lang="en-US" altLang="en-US" sz="2600" b="1" u="sng">
                <a:solidFill>
                  <a:srgbClr val="FF0066"/>
                </a:solidFill>
                <a:latin typeface="Arial" panose="020B0604020202020204" pitchFamily="34" charset="0"/>
                <a:cs typeface="Arial" panose="020B0604020202020204" pitchFamily="34" charset="0"/>
              </a:rPr>
              <a:t>PDB sites</a:t>
            </a:r>
            <a:r>
              <a:rPr lang="en-US" altLang="en-US" sz="2600" b="1">
                <a:solidFill>
                  <a:srgbClr val="FF0066"/>
                </a:solidFill>
                <a:latin typeface="Arial" panose="020B0604020202020204" pitchFamily="34" charset="0"/>
                <a:cs typeface="Arial" panose="020B0604020202020204" pitchFamily="34" charset="0"/>
              </a:rPr>
              <a:t>:</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cs typeface="Arial" panose="020B0604020202020204" pitchFamily="34" charset="0"/>
              </a:rPr>
              <a:t>US site (RCSB): http://www.rcsb.org/pdb</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cs typeface="Arial" panose="020B0604020202020204" pitchFamily="34" charset="0"/>
              </a:rPr>
              <a:t>World-wide site (wwPDB): http://www.wwpdb.org/</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cs typeface="Arial" panose="020B0604020202020204" pitchFamily="34" charset="0"/>
              </a:rPr>
              <a:t>European site (PDBe): http://www.ebi.ac.uk/pdbe</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cs typeface="Arial" panose="020B0604020202020204" pitchFamily="34" charset="0"/>
              </a:rPr>
              <a:t>Japanese site (PDBj): http://pdbj.org/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Types of structure-determination methods</a:t>
            </a:r>
          </a:p>
        </p:txBody>
      </p:sp>
      <p:sp>
        <p:nvSpPr>
          <p:cNvPr id="6" name="Text Box 5"/>
          <p:cNvSpPr txBox="1">
            <a:spLocks noChangeArrowheads="1"/>
          </p:cNvSpPr>
          <p:nvPr/>
        </p:nvSpPr>
        <p:spPr bwMode="auto">
          <a:xfrm>
            <a:off x="144463" y="914400"/>
            <a:ext cx="874712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Diffraction methods:</a:t>
            </a:r>
          </a:p>
          <a:p>
            <a:pPr lvl="1" algn="l" rtl="0" eaLnBrk="1" hangingPunct="1">
              <a:spcBef>
                <a:spcPct val="50000"/>
              </a:spcBef>
              <a:buFont typeface="Wingdings" panose="05000000000000000000" pitchFamily="2" charset="2"/>
              <a:buChar char="Ø"/>
              <a:defRPr/>
            </a:pPr>
            <a:r>
              <a:rPr lang="en-US" altLang="en-US" sz="2600" dirty="0" smtClean="0">
                <a:latin typeface="+mj-lt"/>
              </a:rPr>
              <a:t>X-ray diffraction/scattering</a:t>
            </a:r>
          </a:p>
          <a:p>
            <a:pPr lvl="1" algn="l" rtl="0" eaLnBrk="1" hangingPunct="1">
              <a:spcBef>
                <a:spcPct val="50000"/>
              </a:spcBef>
              <a:buFont typeface="Wingdings" panose="05000000000000000000" pitchFamily="2" charset="2"/>
              <a:buChar char="Ø"/>
              <a:defRPr/>
            </a:pPr>
            <a:r>
              <a:rPr lang="en-US" altLang="en-US" sz="2600" dirty="0" smtClean="0">
                <a:latin typeface="+mj-lt"/>
              </a:rPr>
              <a:t>Neutron scattering</a:t>
            </a:r>
          </a:p>
          <a:p>
            <a:pPr lvl="1" algn="l" rtl="0" eaLnBrk="1" hangingPunct="1">
              <a:spcBef>
                <a:spcPct val="50000"/>
              </a:spcBef>
              <a:buFont typeface="Wingdings" panose="05000000000000000000" pitchFamily="2" charset="2"/>
              <a:buChar char="Ø"/>
              <a:defRPr/>
            </a:pPr>
            <a:r>
              <a:rPr lang="en-US" altLang="en-US" sz="2600" dirty="0" smtClean="0">
                <a:latin typeface="+mj-lt"/>
              </a:rPr>
              <a:t>Electron microscopy/crystallography</a:t>
            </a:r>
          </a:p>
        </p:txBody>
      </p:sp>
      <p:sp>
        <p:nvSpPr>
          <p:cNvPr id="7" name="Text Box 5"/>
          <p:cNvSpPr txBox="1">
            <a:spLocks noChangeArrowheads="1"/>
          </p:cNvSpPr>
          <p:nvPr/>
        </p:nvSpPr>
        <p:spPr bwMode="auto">
          <a:xfrm>
            <a:off x="141288" y="3871913"/>
            <a:ext cx="9002712"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Spectroscopic methods:</a:t>
            </a:r>
          </a:p>
          <a:p>
            <a:pPr lvl="1" algn="l" rtl="0" eaLnBrk="1" hangingPunct="1">
              <a:spcBef>
                <a:spcPct val="50000"/>
              </a:spcBef>
              <a:buFont typeface="Wingdings" panose="05000000000000000000" pitchFamily="2" charset="2"/>
              <a:buChar char="Ø"/>
              <a:defRPr/>
            </a:pPr>
            <a:r>
              <a:rPr lang="en-US" altLang="en-US" sz="2600" dirty="0" smtClean="0">
                <a:latin typeface="+mj-lt"/>
              </a:rPr>
              <a:t>Nuclear magnetic resonance (NMR) spectroscopy</a:t>
            </a:r>
          </a:p>
          <a:p>
            <a:pPr lvl="1" algn="l" rtl="0" eaLnBrk="1" hangingPunct="1">
              <a:spcBef>
                <a:spcPct val="50000"/>
              </a:spcBef>
              <a:buFont typeface="Wingdings" panose="05000000000000000000" pitchFamily="2" charset="2"/>
              <a:buChar char="Ø"/>
              <a:defRPr/>
            </a:pPr>
            <a:r>
              <a:rPr lang="en-US" altLang="en-US" sz="2600" dirty="0" smtClean="0">
                <a:latin typeface="+mj-lt"/>
              </a:rPr>
              <a:t>Electron paramagnetic resonance (EPR) spectroscopy</a:t>
            </a:r>
          </a:p>
          <a:p>
            <a:pPr lvl="1" algn="l" rtl="0" eaLnBrk="1" hangingPunct="1">
              <a:spcBef>
                <a:spcPct val="50000"/>
              </a:spcBef>
              <a:buFont typeface="Wingdings" panose="05000000000000000000" pitchFamily="2" charset="2"/>
              <a:buChar char="Ø"/>
              <a:defRPr/>
            </a:pPr>
            <a:r>
              <a:rPr lang="en-US" altLang="en-US" sz="2600" dirty="0" smtClean="0">
                <a:latin typeface="+mj-lt"/>
              </a:rPr>
              <a:t>Others: FTIR, Raman spectroscopy, circular dichroism, mass spectrometry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p:cNvPicPr>
          <p:nvPr/>
        </p:nvPicPr>
        <p:blipFill>
          <a:blip r:embed="rId3">
            <a:extLst>
              <a:ext uri="{28A0092B-C50C-407E-A947-70E740481C1C}">
                <a14:useLocalDpi xmlns:a14="http://schemas.microsoft.com/office/drawing/2010/main" val="0"/>
              </a:ext>
            </a:extLst>
          </a:blip>
          <a:srcRect l="392" t="12315" r="22574" b="7536"/>
          <a:stretch>
            <a:fillRect/>
          </a:stretch>
        </p:blipFill>
        <p:spPr bwMode="auto">
          <a:xfrm>
            <a:off x="246063" y="1100138"/>
            <a:ext cx="8729662"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protein data bank (PDB)</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3"/>
          <p:cNvSpPr txBox="1">
            <a:spLocks noChangeArrowheads="1"/>
          </p:cNvSpPr>
          <p:nvPr/>
        </p:nvSpPr>
        <p:spPr bwMode="auto">
          <a:xfrm>
            <a:off x="249238" y="303213"/>
            <a:ext cx="638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3600" b="1">
                <a:solidFill>
                  <a:srgbClr val="000000"/>
                </a:solidFill>
                <a:cs typeface="Times New Roman (Hebrew)" panose="02020603050405020304" pitchFamily="18" charset="0"/>
              </a:rPr>
              <a:t>b</a:t>
            </a:r>
          </a:p>
        </p:txBody>
      </p:sp>
      <p:pic>
        <p:nvPicPr>
          <p:cNvPr id="115715" name="Picture 2"/>
          <p:cNvPicPr>
            <a:picLocks noChangeAspect="1"/>
          </p:cNvPicPr>
          <p:nvPr/>
        </p:nvPicPr>
        <p:blipFill>
          <a:blip r:embed="rId3">
            <a:extLst>
              <a:ext uri="{28A0092B-C50C-407E-A947-70E740481C1C}">
                <a14:useLocalDpi xmlns:a14="http://schemas.microsoft.com/office/drawing/2010/main" val="0"/>
              </a:ext>
            </a:extLst>
          </a:blip>
          <a:srcRect l="-2" t="19118" r="46796" b="23529"/>
          <a:stretch>
            <a:fillRect/>
          </a:stretch>
        </p:blipFill>
        <p:spPr bwMode="auto">
          <a:xfrm>
            <a:off x="447675" y="1223963"/>
            <a:ext cx="8142288"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5"/>
          <p:cNvSpPr txBox="1">
            <a:spLocks noChangeArrowheads="1"/>
          </p:cNvSpPr>
          <p:nvPr/>
        </p:nvSpPr>
        <p:spPr bwMode="auto">
          <a:xfrm>
            <a:off x="896938" y="196850"/>
            <a:ext cx="914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Atom number</a:t>
            </a:r>
          </a:p>
        </p:txBody>
      </p:sp>
      <p:sp>
        <p:nvSpPr>
          <p:cNvPr id="115717" name="Text Box 6"/>
          <p:cNvSpPr txBox="1">
            <a:spLocks noChangeArrowheads="1"/>
          </p:cNvSpPr>
          <p:nvPr/>
        </p:nvSpPr>
        <p:spPr bwMode="auto">
          <a:xfrm>
            <a:off x="1917700" y="209550"/>
            <a:ext cx="7889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Atom name</a:t>
            </a:r>
          </a:p>
        </p:txBody>
      </p:sp>
      <p:sp>
        <p:nvSpPr>
          <p:cNvPr id="115718" name="Text Box 7"/>
          <p:cNvSpPr txBox="1">
            <a:spLocks noChangeArrowheads="1"/>
          </p:cNvSpPr>
          <p:nvPr/>
        </p:nvSpPr>
        <p:spPr bwMode="auto">
          <a:xfrm>
            <a:off x="2655888" y="241300"/>
            <a:ext cx="87947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Residue name</a:t>
            </a:r>
          </a:p>
        </p:txBody>
      </p:sp>
      <p:sp>
        <p:nvSpPr>
          <p:cNvPr id="115719" name="Text Box 8"/>
          <p:cNvSpPr txBox="1">
            <a:spLocks noChangeArrowheads="1"/>
          </p:cNvSpPr>
          <p:nvPr/>
        </p:nvSpPr>
        <p:spPr bwMode="auto">
          <a:xfrm>
            <a:off x="3675063" y="169863"/>
            <a:ext cx="9985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Residue number</a:t>
            </a:r>
          </a:p>
        </p:txBody>
      </p:sp>
      <p:sp>
        <p:nvSpPr>
          <p:cNvPr id="115720" name="Text Box 9"/>
          <p:cNvSpPr txBox="1">
            <a:spLocks noChangeArrowheads="1"/>
          </p:cNvSpPr>
          <p:nvPr/>
        </p:nvSpPr>
        <p:spPr bwMode="auto">
          <a:xfrm>
            <a:off x="4525963" y="738188"/>
            <a:ext cx="4079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eaLnBrk="1" hangingPunct="1">
              <a:spcBef>
                <a:spcPct val="50000"/>
              </a:spcBef>
              <a:buFontTx/>
              <a:buNone/>
            </a:pPr>
            <a:r>
              <a:rPr lang="en-US" altLang="en-US" sz="1800" b="1">
                <a:solidFill>
                  <a:srgbClr val="0000CC"/>
                </a:solidFill>
                <a:cs typeface="Times New Roman (Hebrew)" panose="02020603050405020304" pitchFamily="18" charset="0"/>
              </a:rPr>
              <a:t>X</a:t>
            </a:r>
            <a:endParaRPr lang="en-US" altLang="en-US" sz="1400" b="1">
              <a:solidFill>
                <a:srgbClr val="0000CC"/>
              </a:solidFill>
              <a:cs typeface="Times New Roman (Hebrew)" panose="02020603050405020304" pitchFamily="18" charset="0"/>
            </a:endParaRPr>
          </a:p>
        </p:txBody>
      </p:sp>
      <p:sp>
        <p:nvSpPr>
          <p:cNvPr id="115721" name="Text Box 10"/>
          <p:cNvSpPr txBox="1">
            <a:spLocks noChangeArrowheads="1"/>
          </p:cNvSpPr>
          <p:nvPr/>
        </p:nvSpPr>
        <p:spPr bwMode="auto">
          <a:xfrm>
            <a:off x="5522913" y="736600"/>
            <a:ext cx="40798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eaLnBrk="1" hangingPunct="1">
              <a:spcBef>
                <a:spcPct val="50000"/>
              </a:spcBef>
              <a:buFontTx/>
              <a:buNone/>
            </a:pPr>
            <a:r>
              <a:rPr lang="en-US" altLang="en-US" sz="1800" b="1">
                <a:solidFill>
                  <a:srgbClr val="0000CC"/>
                </a:solidFill>
                <a:cs typeface="Times New Roman (Hebrew)" panose="02020603050405020304" pitchFamily="18" charset="0"/>
              </a:rPr>
              <a:t>Y</a:t>
            </a:r>
            <a:endParaRPr lang="en-US" altLang="en-US" sz="2400" b="1">
              <a:solidFill>
                <a:srgbClr val="0000CC"/>
              </a:solidFill>
              <a:cs typeface="Times New Roman (Hebrew)" panose="02020603050405020304" pitchFamily="18" charset="0"/>
            </a:endParaRPr>
          </a:p>
        </p:txBody>
      </p:sp>
      <p:sp>
        <p:nvSpPr>
          <p:cNvPr id="115722" name="Text Box 11"/>
          <p:cNvSpPr txBox="1">
            <a:spLocks noChangeArrowheads="1"/>
          </p:cNvSpPr>
          <p:nvPr/>
        </p:nvSpPr>
        <p:spPr bwMode="auto">
          <a:xfrm>
            <a:off x="6530975" y="733425"/>
            <a:ext cx="4079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eaLnBrk="1" hangingPunct="1">
              <a:spcBef>
                <a:spcPct val="50000"/>
              </a:spcBef>
              <a:buFontTx/>
              <a:buNone/>
            </a:pPr>
            <a:r>
              <a:rPr lang="en-US" altLang="en-US" sz="1800" b="1">
                <a:solidFill>
                  <a:srgbClr val="0000CC"/>
                </a:solidFill>
                <a:cs typeface="Times New Roman (Hebrew)" panose="02020603050405020304" pitchFamily="18" charset="0"/>
              </a:rPr>
              <a:t>Z</a:t>
            </a:r>
          </a:p>
        </p:txBody>
      </p:sp>
      <p:sp>
        <p:nvSpPr>
          <p:cNvPr id="115723" name="Text Box 12"/>
          <p:cNvSpPr txBox="1">
            <a:spLocks noChangeArrowheads="1"/>
          </p:cNvSpPr>
          <p:nvPr/>
        </p:nvSpPr>
        <p:spPr bwMode="auto">
          <a:xfrm>
            <a:off x="7772400" y="603250"/>
            <a:ext cx="9525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B-factor</a:t>
            </a:r>
          </a:p>
        </p:txBody>
      </p:sp>
      <p:sp>
        <p:nvSpPr>
          <p:cNvPr id="115724" name="Text Box 14"/>
          <p:cNvSpPr txBox="1">
            <a:spLocks noChangeArrowheads="1"/>
          </p:cNvSpPr>
          <p:nvPr/>
        </p:nvSpPr>
        <p:spPr bwMode="auto">
          <a:xfrm>
            <a:off x="6527800" y="342900"/>
            <a:ext cx="12509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Occupancy</a:t>
            </a:r>
            <a:endParaRPr lang="en-US" altLang="en-US" sz="1200" b="1">
              <a:solidFill>
                <a:srgbClr val="0000CC"/>
              </a:solidFill>
              <a:cs typeface="Times New Roman (Hebrew)" panose="02020603050405020304" pitchFamily="18" charset="0"/>
            </a:endParaRPr>
          </a:p>
        </p:txBody>
      </p:sp>
      <p:sp>
        <p:nvSpPr>
          <p:cNvPr id="115725" name="Text Box 15"/>
          <p:cNvSpPr txBox="1">
            <a:spLocks noChangeArrowheads="1"/>
          </p:cNvSpPr>
          <p:nvPr/>
        </p:nvSpPr>
        <p:spPr bwMode="auto">
          <a:xfrm>
            <a:off x="3076575" y="715963"/>
            <a:ext cx="788988"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eaLnBrk="1" hangingPunct="1">
              <a:spcBef>
                <a:spcPct val="50000"/>
              </a:spcBef>
              <a:buFontTx/>
              <a:buNone/>
            </a:pPr>
            <a:r>
              <a:rPr lang="en-US" altLang="en-US" sz="1600" b="1">
                <a:solidFill>
                  <a:srgbClr val="0000CC"/>
                </a:solidFill>
                <a:cs typeface="Times New Roman (Hebrew)" panose="02020603050405020304" pitchFamily="18" charset="0"/>
              </a:rPr>
              <a:t>Chain</a:t>
            </a:r>
            <a:endParaRPr lang="en-US" altLang="en-US" sz="1200" b="1">
              <a:solidFill>
                <a:srgbClr val="0000CC"/>
              </a:solidFill>
              <a:cs typeface="Times New Roman (Hebrew)" panose="02020603050405020304" pitchFamily="18" charset="0"/>
            </a:endParaRPr>
          </a:p>
        </p:txBody>
      </p:sp>
      <p:cxnSp>
        <p:nvCxnSpPr>
          <p:cNvPr id="115726" name="Straight Arrow Connector 4"/>
          <p:cNvCxnSpPr>
            <a:cxnSpLocks noChangeShapeType="1"/>
            <a:stCxn id="115716" idx="2"/>
          </p:cNvCxnSpPr>
          <p:nvPr/>
        </p:nvCxnSpPr>
        <p:spPr bwMode="auto">
          <a:xfrm>
            <a:off x="1354138" y="781050"/>
            <a:ext cx="373062" cy="43815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27" name="Straight Arrow Connector 28"/>
          <p:cNvCxnSpPr>
            <a:cxnSpLocks noChangeShapeType="1"/>
          </p:cNvCxnSpPr>
          <p:nvPr/>
        </p:nvCxnSpPr>
        <p:spPr bwMode="auto">
          <a:xfrm>
            <a:off x="2151063" y="760413"/>
            <a:ext cx="11112" cy="47625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28" name="Straight Arrow Connector 31"/>
          <p:cNvCxnSpPr>
            <a:cxnSpLocks noChangeShapeType="1"/>
          </p:cNvCxnSpPr>
          <p:nvPr/>
        </p:nvCxnSpPr>
        <p:spPr bwMode="auto">
          <a:xfrm>
            <a:off x="2855913" y="808038"/>
            <a:ext cx="9525" cy="39370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29" name="Straight Arrow Connector 32"/>
          <p:cNvCxnSpPr>
            <a:cxnSpLocks noChangeShapeType="1"/>
          </p:cNvCxnSpPr>
          <p:nvPr/>
        </p:nvCxnSpPr>
        <p:spPr bwMode="auto">
          <a:xfrm flipH="1">
            <a:off x="3201988" y="1012825"/>
            <a:ext cx="122237" cy="257175"/>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30" name="Straight Arrow Connector 35"/>
          <p:cNvCxnSpPr>
            <a:cxnSpLocks noChangeShapeType="1"/>
          </p:cNvCxnSpPr>
          <p:nvPr/>
        </p:nvCxnSpPr>
        <p:spPr bwMode="auto">
          <a:xfrm flipH="1">
            <a:off x="3641725" y="698500"/>
            <a:ext cx="330200" cy="538163"/>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31" name="Straight Arrow Connector 38"/>
          <p:cNvCxnSpPr>
            <a:cxnSpLocks noChangeShapeType="1"/>
          </p:cNvCxnSpPr>
          <p:nvPr/>
        </p:nvCxnSpPr>
        <p:spPr bwMode="auto">
          <a:xfrm>
            <a:off x="7178675" y="677863"/>
            <a:ext cx="244475" cy="523875"/>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32" name="Straight Arrow Connector 41"/>
          <p:cNvCxnSpPr>
            <a:cxnSpLocks noChangeShapeType="1"/>
          </p:cNvCxnSpPr>
          <p:nvPr/>
        </p:nvCxnSpPr>
        <p:spPr bwMode="auto">
          <a:xfrm>
            <a:off x="8194675" y="904875"/>
            <a:ext cx="0" cy="369888"/>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Viewing protein structures</a:t>
            </a:r>
          </a:p>
        </p:txBody>
      </p:sp>
      <p:sp>
        <p:nvSpPr>
          <p:cNvPr id="117763" name="Text Box 5"/>
          <p:cNvSpPr txBox="1">
            <a:spLocks noChangeArrowheads="1"/>
          </p:cNvSpPr>
          <p:nvPr/>
        </p:nvSpPr>
        <p:spPr bwMode="auto">
          <a:xfrm>
            <a:off x="144463" y="914400"/>
            <a:ext cx="8747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Software like </a:t>
            </a:r>
            <a:r>
              <a:rPr lang="en-US" altLang="en-US" sz="2600" b="1" dirty="0" err="1" smtClean="0">
                <a:solidFill>
                  <a:srgbClr val="FF0066"/>
                </a:solidFill>
                <a:latin typeface="Arial" panose="020B0604020202020204" pitchFamily="34" charset="0"/>
                <a:cs typeface="Times New Roman (Hebrew)" panose="02020603050405020304" pitchFamily="18" charset="0"/>
              </a:rPr>
              <a:t>PyMOL</a:t>
            </a:r>
            <a:r>
              <a:rPr lang="en-US" altLang="en-US" sz="2600" b="1" dirty="0" smtClean="0">
                <a:solidFill>
                  <a:srgbClr val="FF0066"/>
                </a:solidFill>
                <a:latin typeface="Arial" panose="020B0604020202020204" pitchFamily="34" charset="0"/>
                <a:cs typeface="Times New Roman (Hebrew)" panose="02020603050405020304" pitchFamily="18" charset="0"/>
              </a:rPr>
              <a:t> </a:t>
            </a:r>
            <a:r>
              <a:rPr lang="en-US" altLang="en-US" sz="2600" b="1" dirty="0" smtClean="0">
                <a:solidFill>
                  <a:srgbClr val="339933"/>
                </a:solidFill>
                <a:latin typeface="Arial" panose="020B0604020202020204" pitchFamily="34" charset="0"/>
                <a:cs typeface="Times New Roman (Hebrew)" panose="02020603050405020304" pitchFamily="18" charset="0"/>
              </a:rPr>
              <a:t>and </a:t>
            </a:r>
            <a:r>
              <a:rPr lang="en-US" altLang="en-US" sz="2600" b="1" dirty="0" smtClean="0">
                <a:solidFill>
                  <a:srgbClr val="FF0066"/>
                </a:solidFill>
                <a:latin typeface="Arial" panose="020B0604020202020204" pitchFamily="34" charset="0"/>
                <a:cs typeface="Times New Roman (Hebrew)" panose="02020603050405020304" pitchFamily="18" charset="0"/>
              </a:rPr>
              <a:t>Chimera</a:t>
            </a:r>
            <a:r>
              <a:rPr lang="en-US" altLang="en-US" sz="2600" b="1" dirty="0" smtClean="0">
                <a:solidFill>
                  <a:srgbClr val="339933"/>
                </a:solidFill>
                <a:latin typeface="Arial" panose="020B0604020202020204" pitchFamily="34" charset="0"/>
                <a:cs typeface="Times New Roman (Hebrew)" panose="02020603050405020304" pitchFamily="18" charset="0"/>
              </a:rPr>
              <a:t> allow </a:t>
            </a:r>
            <a:r>
              <a:rPr lang="en-US" altLang="en-US" sz="2600" b="1" dirty="0">
                <a:solidFill>
                  <a:srgbClr val="FF0066"/>
                </a:solidFill>
                <a:latin typeface="Arial" panose="020B0604020202020204" pitchFamily="34" charset="0"/>
                <a:cs typeface="Times New Roman (Hebrew)" panose="02020603050405020304" pitchFamily="18" charset="0"/>
              </a:rPr>
              <a:t>viewing</a:t>
            </a:r>
            <a:r>
              <a:rPr lang="en-US" altLang="en-US" sz="2600" b="1" dirty="0">
                <a:solidFill>
                  <a:srgbClr val="339933"/>
                </a:solidFill>
                <a:latin typeface="Arial" panose="020B0604020202020204" pitchFamily="34" charset="0"/>
                <a:cs typeface="Times New Roman (Hebrew)" panose="02020603050405020304" pitchFamily="18" charset="0"/>
              </a:rPr>
              <a:t>, </a:t>
            </a:r>
            <a:r>
              <a:rPr lang="en-US" altLang="en-US" sz="2600" b="1" dirty="0">
                <a:solidFill>
                  <a:srgbClr val="FF0066"/>
                </a:solidFill>
                <a:latin typeface="Arial" panose="020B0604020202020204" pitchFamily="34" charset="0"/>
                <a:cs typeface="Times New Roman (Hebrew)" panose="02020603050405020304" pitchFamily="18" charset="0"/>
              </a:rPr>
              <a:t>analysis</a:t>
            </a:r>
            <a:r>
              <a:rPr lang="en-US" altLang="en-US" sz="2600" b="1" dirty="0">
                <a:solidFill>
                  <a:srgbClr val="339933"/>
                </a:solidFill>
                <a:latin typeface="Arial" panose="020B0604020202020204" pitchFamily="34" charset="0"/>
                <a:cs typeface="Times New Roman (Hebrew)" panose="02020603050405020304" pitchFamily="18" charset="0"/>
              </a:rPr>
              <a:t>, and </a:t>
            </a:r>
            <a:r>
              <a:rPr lang="en-US" altLang="en-US" sz="2600" b="1" dirty="0">
                <a:solidFill>
                  <a:srgbClr val="FF0066"/>
                </a:solidFill>
                <a:latin typeface="Arial" panose="020B0604020202020204" pitchFamily="34" charset="0"/>
                <a:cs typeface="Times New Roman (Hebrew)" panose="02020603050405020304" pitchFamily="18" charset="0"/>
              </a:rPr>
              <a:t>manipulation</a:t>
            </a:r>
            <a:r>
              <a:rPr lang="en-US" altLang="en-US" sz="2600" b="1" dirty="0">
                <a:solidFill>
                  <a:srgbClr val="339933"/>
                </a:solidFill>
                <a:latin typeface="Arial" panose="020B0604020202020204" pitchFamily="34" charset="0"/>
                <a:cs typeface="Times New Roman (Hebrew)" panose="02020603050405020304" pitchFamily="18" charset="0"/>
              </a:rPr>
              <a:t> of molecular structures</a:t>
            </a:r>
          </a:p>
        </p:txBody>
      </p:sp>
      <p:pic>
        <p:nvPicPr>
          <p:cNvPr id="117764" name="Picture 2"/>
          <p:cNvPicPr>
            <a:picLocks noChangeAspect="1"/>
          </p:cNvPicPr>
          <p:nvPr/>
        </p:nvPicPr>
        <p:blipFill>
          <a:blip r:embed="rId3">
            <a:extLst>
              <a:ext uri="{28A0092B-C50C-407E-A947-70E740481C1C}">
                <a14:useLocalDpi xmlns:a14="http://schemas.microsoft.com/office/drawing/2010/main" val="0"/>
              </a:ext>
            </a:extLst>
          </a:blip>
          <a:srcRect l="-119" t="-1271" r="119" b="5138"/>
          <a:stretch>
            <a:fillRect/>
          </a:stretch>
        </p:blipFill>
        <p:spPr bwMode="auto">
          <a:xfrm>
            <a:off x="709298" y="1933575"/>
            <a:ext cx="7617453" cy="411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2500900" y="6050820"/>
            <a:ext cx="37625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000" dirty="0" smtClean="0">
                <a:cs typeface="Arial" panose="020B0604020202020204" pitchFamily="34" charset="0"/>
              </a:rPr>
              <a:t>Proteins representation by </a:t>
            </a:r>
            <a:r>
              <a:rPr lang="en-US" altLang="en-US" sz="2000" dirty="0" err="1" smtClean="0">
                <a:cs typeface="Arial" panose="020B0604020202020204" pitchFamily="34" charset="0"/>
              </a:rPr>
              <a:t>PyMOL</a:t>
            </a:r>
            <a:endParaRPr lang="en-US" altLang="en-US" sz="2000" dirty="0">
              <a:cs typeface="Arial" panose="020B060402020202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Viewing protein structures</a:t>
            </a:r>
          </a:p>
        </p:txBody>
      </p:sp>
      <p:sp>
        <p:nvSpPr>
          <p:cNvPr id="117763" name="Text Box 5"/>
          <p:cNvSpPr txBox="1">
            <a:spLocks noChangeArrowheads="1"/>
          </p:cNvSpPr>
          <p:nvPr/>
        </p:nvSpPr>
        <p:spPr bwMode="auto">
          <a:xfrm>
            <a:off x="144463" y="914400"/>
            <a:ext cx="899953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Times New Roman (Hebrew)" panose="02020603050405020304" pitchFamily="18" charset="0"/>
              </a:rPr>
              <a:t>Several viewers have </a:t>
            </a:r>
            <a:r>
              <a:rPr lang="en-US" altLang="en-US" sz="2600" b="1" dirty="0" smtClean="0">
                <a:solidFill>
                  <a:srgbClr val="FF0066"/>
                </a:solidFill>
                <a:latin typeface="Arial" panose="020B0604020202020204" pitchFamily="34" charset="0"/>
                <a:cs typeface="Times New Roman (Hebrew)" panose="02020603050405020304" pitchFamily="18" charset="0"/>
              </a:rPr>
              <a:t>plugins</a:t>
            </a:r>
            <a:r>
              <a:rPr lang="en-US" altLang="en-US" sz="2600" b="1" dirty="0" smtClean="0">
                <a:solidFill>
                  <a:srgbClr val="339933"/>
                </a:solidFill>
                <a:latin typeface="Arial" panose="020B0604020202020204" pitchFamily="34" charset="0"/>
                <a:cs typeface="Times New Roman (Hebrew)" panose="02020603050405020304" pitchFamily="18" charset="0"/>
              </a:rPr>
              <a:t> that interface with other software, for </a:t>
            </a:r>
            <a:r>
              <a:rPr lang="en-US" altLang="en-US" sz="2600" b="1" dirty="0" smtClean="0">
                <a:solidFill>
                  <a:srgbClr val="FF0066"/>
                </a:solidFill>
                <a:latin typeface="Arial" panose="020B0604020202020204" pitchFamily="34" charset="0"/>
                <a:cs typeface="Times New Roman (Hebrew)" panose="02020603050405020304" pitchFamily="18" charset="0"/>
              </a:rPr>
              <a:t>advanced calculations </a:t>
            </a:r>
            <a:r>
              <a:rPr lang="en-US" altLang="en-US" sz="2600" b="1" dirty="0" smtClean="0">
                <a:solidFill>
                  <a:srgbClr val="339933"/>
                </a:solidFill>
                <a:latin typeface="Arial" panose="020B0604020202020204" pitchFamily="34" charset="0"/>
                <a:cs typeface="Times New Roman (Hebrew)" panose="02020603050405020304" pitchFamily="18" charset="0"/>
              </a:rPr>
              <a:t>and</a:t>
            </a:r>
            <a:r>
              <a:rPr lang="en-US" altLang="en-US" sz="2600" b="1" dirty="0" smtClean="0">
                <a:solidFill>
                  <a:srgbClr val="FF0066"/>
                </a:solidFill>
                <a:latin typeface="Arial" panose="020B0604020202020204" pitchFamily="34" charset="0"/>
                <a:cs typeface="Times New Roman (Hebrew)" panose="02020603050405020304" pitchFamily="18" charset="0"/>
              </a:rPr>
              <a:t> computational predictions</a:t>
            </a:r>
            <a:endParaRPr lang="en-US" altLang="en-US" sz="2600" b="1" dirty="0">
              <a:solidFill>
                <a:srgbClr val="FF0066"/>
              </a:solidFill>
              <a:latin typeface="Arial" panose="020B0604020202020204" pitchFamily="34" charset="0"/>
              <a:cs typeface="Times New Roman (Hebrew)" panose="02020603050405020304" pitchFamily="18" charset="0"/>
            </a:endParaRPr>
          </a:p>
        </p:txBody>
      </p:sp>
      <p:pic>
        <p:nvPicPr>
          <p:cNvPr id="2" name="Picture 1"/>
          <p:cNvPicPr>
            <a:picLocks noChangeAspect="1"/>
          </p:cNvPicPr>
          <p:nvPr/>
        </p:nvPicPr>
        <p:blipFill>
          <a:blip r:embed="rId3"/>
          <a:stretch>
            <a:fillRect/>
          </a:stretch>
        </p:blipFill>
        <p:spPr>
          <a:xfrm>
            <a:off x="1146838" y="2207062"/>
            <a:ext cx="6843973" cy="3847856"/>
          </a:xfrm>
          <a:prstGeom prst="rect">
            <a:avLst/>
          </a:prstGeom>
        </p:spPr>
      </p:pic>
      <p:sp>
        <p:nvSpPr>
          <p:cNvPr id="6" name="Rectangle 1"/>
          <p:cNvSpPr>
            <a:spLocks noChangeArrowheads="1"/>
          </p:cNvSpPr>
          <p:nvPr/>
        </p:nvSpPr>
        <p:spPr bwMode="auto">
          <a:xfrm>
            <a:off x="1146838" y="6054918"/>
            <a:ext cx="7222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000" dirty="0" smtClean="0">
                <a:cs typeface="Arial" panose="020B0604020202020204" pitchFamily="34" charset="0"/>
              </a:rPr>
              <a:t>A Chimera plugin interfacing with APBS (electrostatic calculations) </a:t>
            </a:r>
            <a:endParaRPr lang="en-US" altLang="en-US" sz="2000" dirty="0">
              <a:cs typeface="Arial" panose="020B0604020202020204" pitchFamily="34" charset="0"/>
            </a:endParaRPr>
          </a:p>
        </p:txBody>
      </p:sp>
    </p:spTree>
    <p:extLst>
      <p:ext uri="{BB962C8B-B14F-4D97-AF65-F5344CB8AC3E}">
        <p14:creationId xmlns:p14="http://schemas.microsoft.com/office/powerpoint/2010/main" val="42676101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5"/>
          <p:cNvSpPr txBox="1">
            <a:spLocks noChangeArrowheads="1"/>
          </p:cNvSpPr>
          <p:nvPr/>
        </p:nvSpPr>
        <p:spPr bwMode="auto">
          <a:xfrm>
            <a:off x="144463" y="914400"/>
            <a:ext cx="8747125"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More information provided by the PDB file (header)</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rPr>
              <a:t>Protein source (organism)</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rPr>
              <a:t>Method of determination</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rPr>
              <a:t>Resolution</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rPr>
              <a:t>Amino acid sequence</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rPr>
              <a:t>Location of secondary structures</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rPr>
              <a:t>Electron density map (recent)</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rPr>
              <a:t>Corresponding article</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rPr>
              <a:t>Links to other sequence and structural databases </a:t>
            </a:r>
          </a:p>
        </p:txBody>
      </p:sp>
      <p:sp>
        <p:nvSpPr>
          <p:cNvPr id="119811"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protein data bank (PDB)</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5"/>
          <p:cNvSpPr txBox="1">
            <a:spLocks noChangeArrowheads="1"/>
          </p:cNvSpPr>
          <p:nvPr/>
        </p:nvSpPr>
        <p:spPr bwMode="auto">
          <a:xfrm>
            <a:off x="144463" y="914400"/>
            <a:ext cx="87471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Problems:</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rPr>
              <a:t>90% are X-ray structures → bias against membrane and complex proteins, dynamics is ignored</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rPr>
              <a:t>Bias towards medically/pharmaceutically-important proteins</a:t>
            </a:r>
          </a:p>
          <a:p>
            <a:pPr lvl="1" algn="l" rtl="0" eaLnBrk="1" hangingPunct="1">
              <a:spcBef>
                <a:spcPct val="50000"/>
              </a:spcBef>
              <a:buFont typeface="Wingdings" panose="05000000000000000000" pitchFamily="2" charset="2"/>
              <a:buChar char="Ø"/>
            </a:pPr>
            <a:r>
              <a:rPr lang="en-US" altLang="en-US" sz="2600">
                <a:latin typeface="Arial" panose="020B0604020202020204" pitchFamily="34" charset="0"/>
              </a:rPr>
              <a:t>Standardization problems (atom names, ligands, etc)</a:t>
            </a:r>
          </a:p>
        </p:txBody>
      </p:sp>
      <p:sp>
        <p:nvSpPr>
          <p:cNvPr id="121859"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protein data bank (PDB)</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mit\My Documents\Amit\Book\1_Revised_draft\CH2\Figures\PyMol-PovRay files\Box 2-4 figure 6.png"/>
          <p:cNvPicPr>
            <a:picLocks noChangeAspect="1" noChangeArrowheads="1"/>
          </p:cNvPicPr>
          <p:nvPr/>
        </p:nvPicPr>
        <p:blipFill>
          <a:blip r:embed="rId3" cstate="print">
            <a:extLst>
              <a:ext uri="{28A0092B-C50C-407E-A947-70E740481C1C}">
                <a14:useLocalDpi xmlns:a14="http://schemas.microsoft.com/office/drawing/2010/main" val="0"/>
              </a:ext>
            </a:extLst>
          </a:blip>
          <a:srcRect l="9500" t="12553" r="5768" b="12553"/>
          <a:stretch>
            <a:fillRect/>
          </a:stretch>
        </p:blipFill>
        <p:spPr bwMode="auto">
          <a:xfrm>
            <a:off x="5592173" y="3773426"/>
            <a:ext cx="2840584" cy="251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ext Box 5"/>
          <p:cNvSpPr txBox="1">
            <a:spLocks noChangeArrowheads="1"/>
          </p:cNvSpPr>
          <p:nvPr/>
        </p:nvSpPr>
        <p:spPr bwMode="auto">
          <a:xfrm>
            <a:off x="144463" y="914400"/>
            <a:ext cx="874712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Times New Roman (Hebrew)" panose="02020603050405020304" pitchFamily="18" charset="0"/>
              </a:rPr>
              <a:t>Computational software can be used for analyzing various properties of protein structures. Examples: </a:t>
            </a:r>
          </a:p>
          <a:p>
            <a:pPr lvl="1" algn="l" rtl="0" eaLnBrk="1" hangingPunct="1">
              <a:spcBef>
                <a:spcPct val="50000"/>
              </a:spcBef>
              <a:buFont typeface="Wingdings" panose="05000000000000000000" pitchFamily="2" charset="2"/>
              <a:buChar char="Ø"/>
            </a:pPr>
            <a:r>
              <a:rPr lang="en-US" altLang="en-US" sz="2400" dirty="0" smtClean="0">
                <a:latin typeface="Arial" panose="020B0604020202020204" pitchFamily="34" charset="0"/>
              </a:rPr>
              <a:t>Evolutionary conservation (e.g. the </a:t>
            </a:r>
            <a:r>
              <a:rPr lang="en-US" altLang="en-US" sz="2400" dirty="0" err="1" smtClean="0">
                <a:latin typeface="Arial" panose="020B0604020202020204" pitchFamily="34" charset="0"/>
              </a:rPr>
              <a:t>ConSurf</a:t>
            </a:r>
            <a:r>
              <a:rPr lang="en-US" altLang="en-US" sz="2400" dirty="0" smtClean="0">
                <a:latin typeface="Arial" panose="020B0604020202020204" pitchFamily="34" charset="0"/>
              </a:rPr>
              <a:t> server)</a:t>
            </a:r>
          </a:p>
          <a:p>
            <a:pPr lvl="1" algn="l" rtl="0" eaLnBrk="1" hangingPunct="1">
              <a:spcBef>
                <a:spcPct val="50000"/>
              </a:spcBef>
              <a:buFont typeface="Wingdings" panose="05000000000000000000" pitchFamily="2" charset="2"/>
              <a:buChar char="Ø"/>
            </a:pPr>
            <a:r>
              <a:rPr lang="en-US" altLang="en-US" sz="2400" dirty="0" smtClean="0">
                <a:latin typeface="Arial" panose="020B0604020202020204" pitchFamily="34" charset="0"/>
              </a:rPr>
              <a:t>Electrostatic properties (e.g. </a:t>
            </a:r>
            <a:r>
              <a:rPr lang="en-US" altLang="en-US" sz="2400" dirty="0" err="1" smtClean="0">
                <a:latin typeface="Arial" panose="020B0604020202020204" pitchFamily="34" charset="0"/>
              </a:rPr>
              <a:t>DelPhi</a:t>
            </a:r>
            <a:r>
              <a:rPr lang="en-US" altLang="en-US" sz="2400" dirty="0" smtClean="0">
                <a:latin typeface="Arial" panose="020B0604020202020204" pitchFamily="34" charset="0"/>
              </a:rPr>
              <a:t> and APBS)</a:t>
            </a:r>
          </a:p>
          <a:p>
            <a:pPr lvl="1" algn="l" rtl="0" eaLnBrk="1" hangingPunct="1">
              <a:spcBef>
                <a:spcPct val="50000"/>
              </a:spcBef>
              <a:buFont typeface="Wingdings" panose="05000000000000000000" pitchFamily="2" charset="2"/>
              <a:buChar char="Ø"/>
            </a:pPr>
            <a:r>
              <a:rPr lang="en-US" altLang="en-US" sz="2400" dirty="0" smtClean="0">
                <a:latin typeface="Arial" panose="020B0604020202020204" pitchFamily="34" charset="0"/>
              </a:rPr>
              <a:t>Binding to other molecules (e.g. </a:t>
            </a:r>
            <a:r>
              <a:rPr lang="en-US" altLang="en-US" sz="2400" dirty="0" err="1" smtClean="0">
                <a:latin typeface="Arial" panose="020B0604020202020204" pitchFamily="34" charset="0"/>
              </a:rPr>
              <a:t>AutoDock</a:t>
            </a:r>
            <a:r>
              <a:rPr lang="en-US" altLang="en-US" sz="2400" dirty="0" smtClean="0">
                <a:latin typeface="Arial" panose="020B0604020202020204" pitchFamily="34" charset="0"/>
              </a:rPr>
              <a:t>, Glide, GOLD)</a:t>
            </a:r>
          </a:p>
          <a:p>
            <a:pPr lvl="1" algn="l" rtl="0" eaLnBrk="1" hangingPunct="1">
              <a:spcBef>
                <a:spcPct val="50000"/>
              </a:spcBef>
              <a:buFont typeface="Wingdings" panose="05000000000000000000" pitchFamily="2" charset="2"/>
              <a:buChar char="Ø"/>
            </a:pPr>
            <a:r>
              <a:rPr lang="en-US" altLang="en-US" sz="2400" dirty="0" smtClean="0">
                <a:latin typeface="Arial" panose="020B0604020202020204" pitchFamily="34" charset="0"/>
              </a:rPr>
              <a:t>Stability (e.g</a:t>
            </a:r>
            <a:r>
              <a:rPr lang="en-US" altLang="en-US" sz="2400" dirty="0">
                <a:latin typeface="Arial" panose="020B0604020202020204" pitchFamily="34" charset="0"/>
              </a:rPr>
              <a:t>. </a:t>
            </a:r>
            <a:r>
              <a:rPr lang="en-US" altLang="en-US" sz="2400" dirty="0" err="1" smtClean="0">
                <a:latin typeface="Arial" panose="020B0604020202020204" pitchFamily="34" charset="0"/>
              </a:rPr>
              <a:t>PoPMuSiC</a:t>
            </a:r>
            <a:r>
              <a:rPr lang="en-US" altLang="en-US" sz="2400" dirty="0" smtClean="0">
                <a:latin typeface="Arial" panose="020B0604020202020204" pitchFamily="34" charset="0"/>
              </a:rPr>
              <a:t>, CAPSAT, Eris)</a:t>
            </a:r>
            <a:endParaRPr lang="en-US" altLang="en-US" sz="2400" dirty="0">
              <a:latin typeface="Arial" panose="020B0604020202020204" pitchFamily="34" charset="0"/>
            </a:endParaRPr>
          </a:p>
        </p:txBody>
      </p:sp>
      <p:sp>
        <p:nvSpPr>
          <p:cNvPr id="121859"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Times New Roman (Hebrew)" panose="02020603050405020304" pitchFamily="18" charset="0"/>
              </a:rPr>
              <a:t>Analysis of protein structures</a:t>
            </a:r>
            <a:endParaRPr lang="en-US" altLang="en-US" b="1" dirty="0">
              <a:solidFill>
                <a:schemeClr val="accent2"/>
              </a:solidFill>
              <a:latin typeface="Arial" panose="020B0604020202020204" pitchFamily="34" charset="0"/>
              <a:cs typeface="Times New Roman (Hebrew)" panose="02020603050405020304" pitchFamily="18" charset="0"/>
            </a:endParaRPr>
          </a:p>
        </p:txBody>
      </p:sp>
      <p:sp>
        <p:nvSpPr>
          <p:cNvPr id="7" name="Rectangle 1"/>
          <p:cNvSpPr>
            <a:spLocks noChangeArrowheads="1"/>
          </p:cNvSpPr>
          <p:nvPr/>
        </p:nvSpPr>
        <p:spPr bwMode="auto">
          <a:xfrm>
            <a:off x="262105" y="6180212"/>
            <a:ext cx="88873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000" dirty="0" smtClean="0">
                <a:cs typeface="Arial" panose="020B0604020202020204" pitchFamily="34" charset="0"/>
              </a:rPr>
              <a:t>Proteins colored by evolutionary conservation (left) and electrostatic potential (right)</a:t>
            </a:r>
            <a:endParaRPr lang="en-US" altLang="en-US" sz="2000" dirty="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313" t="903" r="2233" b="4742"/>
          <a:stretch/>
        </p:blipFill>
        <p:spPr>
          <a:xfrm>
            <a:off x="1141025" y="3920790"/>
            <a:ext cx="3206385" cy="2363225"/>
          </a:xfrm>
          <a:prstGeom prst="rect">
            <a:avLst/>
          </a:prstGeom>
        </p:spPr>
      </p:pic>
    </p:spTree>
    <p:extLst>
      <p:ext uri="{BB962C8B-B14F-4D97-AF65-F5344CB8AC3E}">
        <p14:creationId xmlns:p14="http://schemas.microsoft.com/office/powerpoint/2010/main" val="9047644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026"/>
          <p:cNvSpPr txBox="1">
            <a:spLocks noChangeArrowheads="1"/>
          </p:cNvSpPr>
          <p:nvPr/>
        </p:nvSpPr>
        <p:spPr bwMode="auto">
          <a:xfrm>
            <a:off x="261938" y="2057400"/>
            <a:ext cx="86455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defRPr/>
            </a:pPr>
            <a:r>
              <a:rPr lang="en-US" altLang="en-US" sz="4800" dirty="0" smtClean="0">
                <a:ea typeface="+mn-ea"/>
              </a:rPr>
              <a:t>Computational Prediction of Protein Structure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8"/>
          <p:cNvSpPr txBox="1">
            <a:spLocks noChangeArrowheads="1"/>
          </p:cNvSpPr>
          <p:nvPr/>
        </p:nvSpPr>
        <p:spPr bwMode="auto">
          <a:xfrm>
            <a:off x="246063" y="203200"/>
            <a:ext cx="8645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Why predict protein structure?</a:t>
            </a:r>
          </a:p>
        </p:txBody>
      </p:sp>
      <p:sp>
        <p:nvSpPr>
          <p:cNvPr id="4099" name="Text Box 5"/>
          <p:cNvSpPr txBox="1">
            <a:spLocks noChangeArrowheads="1"/>
          </p:cNvSpPr>
          <p:nvPr/>
        </p:nvSpPr>
        <p:spPr bwMode="auto">
          <a:xfrm>
            <a:off x="144463" y="914400"/>
            <a:ext cx="8747125"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Lab methods provide accurate 3D structures</a:t>
            </a:r>
          </a:p>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However:</a:t>
            </a:r>
          </a:p>
          <a:p>
            <a:pPr lvl="1" algn="l" rtl="0" eaLnBrk="1" hangingPunct="1">
              <a:spcBef>
                <a:spcPct val="50000"/>
              </a:spcBef>
              <a:buFont typeface="Wingdings" panose="05000000000000000000" pitchFamily="2" charset="2"/>
              <a:buChar char="Ø"/>
              <a:defRPr/>
            </a:pPr>
            <a:r>
              <a:rPr lang="en-US" altLang="en-US" sz="2600" dirty="0" smtClean="0">
                <a:latin typeface="+mj-lt"/>
              </a:rPr>
              <a:t>They are slow</a:t>
            </a:r>
          </a:p>
          <a:p>
            <a:pPr lvl="1" algn="l" rtl="0" eaLnBrk="1" hangingPunct="1">
              <a:spcBef>
                <a:spcPct val="50000"/>
              </a:spcBef>
              <a:buFont typeface="Wingdings" panose="05000000000000000000" pitchFamily="2" charset="2"/>
              <a:buChar char="Ø"/>
              <a:defRPr/>
            </a:pPr>
            <a:r>
              <a:rPr lang="en-US" altLang="en-US" sz="2600" dirty="0" smtClean="0">
                <a:latin typeface="+mj-lt"/>
              </a:rPr>
              <a:t>Some are expensive</a:t>
            </a:r>
          </a:p>
          <a:p>
            <a:pPr lvl="1" algn="l" rtl="0" eaLnBrk="1" hangingPunct="1">
              <a:spcBef>
                <a:spcPct val="50000"/>
              </a:spcBef>
              <a:buFont typeface="Wingdings" panose="05000000000000000000" pitchFamily="2" charset="2"/>
              <a:buChar char="Ø"/>
              <a:defRPr/>
            </a:pPr>
            <a:r>
              <a:rPr lang="en-US" altLang="en-US" sz="2600" dirty="0" smtClean="0">
                <a:latin typeface="+mj-lt"/>
              </a:rPr>
              <a:t>Membrane proteins are a problem</a:t>
            </a:r>
          </a:p>
          <a:p>
            <a:pPr lvl="1" algn="l" rtl="0" eaLnBrk="1" hangingPunct="1">
              <a:spcBef>
                <a:spcPct val="50000"/>
              </a:spcBef>
              <a:buFont typeface="Wingdings" panose="05000000000000000000" pitchFamily="2" charset="2"/>
              <a:buChar char="Ø"/>
              <a:defRPr/>
            </a:pPr>
            <a:r>
              <a:rPr lang="en-US" altLang="en-US" sz="2600" dirty="0" smtClean="0">
                <a:latin typeface="+mj-lt"/>
              </a:rPr>
              <a:t>Thus, only a small part of known proteins have solved structure</a:t>
            </a:r>
          </a:p>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Computational methods are less accurate, but faster and cheaper</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8"/>
          <p:cNvSpPr txBox="1">
            <a:spLocks noChangeArrowheads="1"/>
          </p:cNvSpPr>
          <p:nvPr/>
        </p:nvSpPr>
        <p:spPr bwMode="auto">
          <a:xfrm>
            <a:off x="246063"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Overview</a:t>
            </a:r>
          </a:p>
        </p:txBody>
      </p:sp>
      <p:sp>
        <p:nvSpPr>
          <p:cNvPr id="5123" name="Text Box 5"/>
          <p:cNvSpPr txBox="1">
            <a:spLocks noChangeArrowheads="1"/>
          </p:cNvSpPr>
          <p:nvPr/>
        </p:nvSpPr>
        <p:spPr bwMode="auto">
          <a:xfrm>
            <a:off x="144463" y="737938"/>
            <a:ext cx="8747125" cy="58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00100" indent="-5143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38238" indent="-40005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The </a:t>
            </a:r>
            <a:r>
              <a:rPr lang="en-US" altLang="en-US" sz="2600" b="1" dirty="0" smtClean="0">
                <a:solidFill>
                  <a:srgbClr val="FF0066"/>
                </a:solidFill>
                <a:latin typeface="Arial" panose="020B0604020202020204" pitchFamily="34" charset="0"/>
                <a:ea typeface="Times New Roman (Hebrew)" charset="0"/>
              </a:rPr>
              <a:t>physical (</a:t>
            </a:r>
            <a:r>
              <a:rPr lang="en-US" altLang="en-US" sz="2600" b="1" i="1" dirty="0" smtClean="0">
                <a:solidFill>
                  <a:srgbClr val="FF0066"/>
                </a:solidFill>
                <a:latin typeface="Arial" panose="020B0604020202020204" pitchFamily="34" charset="0"/>
                <a:ea typeface="Times New Roman (Hebrew)" charset="0"/>
              </a:rPr>
              <a:t>ab initio</a:t>
            </a:r>
            <a:r>
              <a:rPr lang="en-US" altLang="en-US" sz="2600" b="1" dirty="0" smtClean="0">
                <a:solidFill>
                  <a:srgbClr val="FF0066"/>
                </a:solidFill>
                <a:latin typeface="Arial" panose="020B0604020202020204" pitchFamily="34" charset="0"/>
                <a:ea typeface="Times New Roman (Hebrew)" charset="0"/>
              </a:rPr>
              <a:t>) </a:t>
            </a:r>
            <a:r>
              <a:rPr lang="en-US" altLang="en-US" sz="2600" b="1" dirty="0" smtClean="0">
                <a:solidFill>
                  <a:srgbClr val="339933"/>
                </a:solidFill>
                <a:latin typeface="Arial" panose="020B0604020202020204" pitchFamily="34" charset="0"/>
                <a:ea typeface="Times New Roman (Hebrew)" charset="0"/>
              </a:rPr>
              <a:t>approach</a:t>
            </a:r>
          </a:p>
          <a:p>
            <a:pPr lvl="2" algn="l" rtl="0" eaLnBrk="1" hangingPunct="1">
              <a:spcBef>
                <a:spcPct val="50000"/>
              </a:spcBef>
              <a:buFont typeface="Times New Roman" panose="02020603050405020304" pitchFamily="18" charset="0"/>
              <a:buAutoNum type="arabicPeriod"/>
              <a:defRPr/>
            </a:pPr>
            <a:r>
              <a:rPr lang="en-US" altLang="en-US" sz="2600" dirty="0" smtClean="0">
                <a:latin typeface="+mj-lt"/>
              </a:rPr>
              <a:t>Force-field-based calculation of the potential energy</a:t>
            </a:r>
          </a:p>
          <a:p>
            <a:pPr lvl="2" algn="l" rtl="0" eaLnBrk="1" hangingPunct="1">
              <a:spcBef>
                <a:spcPct val="50000"/>
              </a:spcBef>
              <a:buFont typeface="Times New Roman" panose="02020603050405020304" pitchFamily="18" charset="0"/>
              <a:buAutoNum type="arabicPeriod"/>
              <a:defRPr/>
            </a:pPr>
            <a:r>
              <a:rPr lang="en-US" altLang="en-US" sz="2600" dirty="0" smtClean="0">
                <a:latin typeface="+mj-lt"/>
              </a:rPr>
              <a:t>Configurational sampling</a:t>
            </a:r>
          </a:p>
          <a:p>
            <a:pPr lvl="2" algn="l" rtl="0" eaLnBrk="1" hangingPunct="1">
              <a:spcBef>
                <a:spcPct val="50000"/>
              </a:spcBef>
              <a:buFont typeface="Times New Roman" panose="02020603050405020304" pitchFamily="18" charset="0"/>
              <a:buAutoNum type="arabicPeriod"/>
              <a:defRPr/>
            </a:pPr>
            <a:r>
              <a:rPr lang="en-US" altLang="en-US" sz="2600" dirty="0" smtClean="0">
                <a:latin typeface="+mj-lt"/>
              </a:rPr>
              <a:t>The mean-field approach</a:t>
            </a:r>
          </a:p>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The </a:t>
            </a:r>
            <a:r>
              <a:rPr lang="en-US" altLang="en-US" sz="2600" b="1" dirty="0" smtClean="0">
                <a:solidFill>
                  <a:srgbClr val="FF0066"/>
                </a:solidFill>
                <a:latin typeface="Arial" panose="020B0604020202020204" pitchFamily="34" charset="0"/>
                <a:ea typeface="Times New Roman (Hebrew)" charset="0"/>
              </a:rPr>
              <a:t>template-based (comparative) </a:t>
            </a:r>
            <a:r>
              <a:rPr lang="en-US" altLang="en-US" sz="2600" b="1" dirty="0" smtClean="0">
                <a:solidFill>
                  <a:srgbClr val="339933"/>
                </a:solidFill>
                <a:latin typeface="Arial" panose="020B0604020202020204" pitchFamily="34" charset="0"/>
                <a:ea typeface="Times New Roman (Hebrew)" charset="0"/>
              </a:rPr>
              <a:t>approach</a:t>
            </a:r>
          </a:p>
          <a:p>
            <a:pPr lvl="2" algn="l" rtl="0" eaLnBrk="1" hangingPunct="1">
              <a:spcBef>
                <a:spcPct val="50000"/>
              </a:spcBef>
              <a:buFont typeface="Times New Roman" panose="02020603050405020304" pitchFamily="18" charset="0"/>
              <a:buAutoNum type="arabicPeriod"/>
              <a:defRPr/>
            </a:pPr>
            <a:r>
              <a:rPr lang="en-US" altLang="en-US" sz="2600" dirty="0" smtClean="0">
                <a:latin typeface="+mj-lt"/>
              </a:rPr>
              <a:t>Homology modelling</a:t>
            </a:r>
          </a:p>
          <a:p>
            <a:pPr lvl="2" algn="l" rtl="0" eaLnBrk="1" hangingPunct="1">
              <a:spcBef>
                <a:spcPct val="50000"/>
              </a:spcBef>
              <a:buFont typeface="Times New Roman" panose="02020603050405020304" pitchFamily="18" charset="0"/>
              <a:buAutoNum type="arabicPeriod"/>
              <a:defRPr/>
            </a:pPr>
            <a:r>
              <a:rPr lang="en-US" altLang="en-US" sz="2600" dirty="0" smtClean="0">
                <a:latin typeface="+mj-lt"/>
              </a:rPr>
              <a:t>Fold recognition</a:t>
            </a:r>
          </a:p>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Integrative methods</a:t>
            </a:r>
          </a:p>
          <a:p>
            <a:pPr algn="l" rtl="0" eaLnBrk="1" hangingPunct="1">
              <a:spcBef>
                <a:spcPct val="50000"/>
              </a:spcBef>
              <a:defRPr/>
            </a:pPr>
            <a:r>
              <a:rPr lang="en-US" altLang="en-US" sz="2600" b="1" dirty="0" smtClean="0">
                <a:solidFill>
                  <a:srgbClr val="FF0066"/>
                </a:solidFill>
                <a:latin typeface="Arial" panose="020B0604020202020204" pitchFamily="34" charset="0"/>
                <a:ea typeface="Times New Roman (Hebrew)" charset="0"/>
                <a:cs typeface="Times New Roman" panose="02020603050405020304" pitchFamily="18" charset="0"/>
              </a:rPr>
              <a:t>Experimentally guided </a:t>
            </a: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computational prediction</a:t>
            </a:r>
          </a:p>
          <a:p>
            <a:pPr algn="l" rtl="0" eaLnBrk="1" hangingPunct="1">
              <a:spcBef>
                <a:spcPct val="50000"/>
              </a:spcBef>
              <a:defRPr/>
            </a:pPr>
            <a:r>
              <a:rPr lang="en-US" altLang="en-US" sz="2600" b="1" dirty="0" smtClean="0">
                <a:solidFill>
                  <a:srgbClr val="FF0066"/>
                </a:solidFill>
                <a:latin typeface="Arial" panose="020B0604020202020204" pitchFamily="34" charset="0"/>
                <a:cs typeface="Times New Roman" panose="02020603050405020304" pitchFamily="18" charset="0"/>
              </a:rPr>
              <a:t>Evolutionary</a:t>
            </a:r>
            <a:r>
              <a:rPr lang="en-US" altLang="en-US" sz="2600" b="1" dirty="0" smtClean="0">
                <a:solidFill>
                  <a:srgbClr val="339933"/>
                </a:solidFill>
                <a:latin typeface="Arial" panose="020B0604020202020204" pitchFamily="34" charset="0"/>
                <a:cs typeface="Times New Roman" panose="02020603050405020304" pitchFamily="18" charset="0"/>
              </a:rPr>
              <a:t> </a:t>
            </a:r>
            <a:r>
              <a:rPr lang="en-US" altLang="en-US" sz="2600" b="1" dirty="0">
                <a:solidFill>
                  <a:srgbClr val="339933"/>
                </a:solidFill>
                <a:latin typeface="Arial" panose="020B0604020202020204" pitchFamily="34" charset="0"/>
                <a:cs typeface="Times New Roman" panose="02020603050405020304" pitchFamily="18" charset="0"/>
              </a:rPr>
              <a:t>methods (correlated mutations</a:t>
            </a:r>
            <a:r>
              <a:rPr lang="en-US" altLang="en-US" sz="2600" b="1" dirty="0" smtClean="0">
                <a:solidFill>
                  <a:srgbClr val="339933"/>
                </a:solidFill>
                <a:latin typeface="Arial" panose="020B0604020202020204" pitchFamily="34" charset="0"/>
                <a:cs typeface="Times New Roman" panose="02020603050405020304" pitchFamily="18" charset="0"/>
              </a:rPr>
              <a:t>)</a:t>
            </a:r>
            <a:endParaRPr lang="en-US" altLang="en-US" sz="2600" b="1" dirty="0">
              <a:solidFill>
                <a:srgbClr val="339933"/>
              </a:solidFill>
              <a:latin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diffraction (crystallography)</a:t>
            </a:r>
          </a:p>
        </p:txBody>
      </p:sp>
      <p:sp>
        <p:nvSpPr>
          <p:cNvPr id="29699" name="Text Box 5"/>
          <p:cNvSpPr txBox="1">
            <a:spLocks noChangeArrowheads="1"/>
          </p:cNvSpPr>
          <p:nvPr/>
        </p:nvSpPr>
        <p:spPr bwMode="auto">
          <a:xfrm>
            <a:off x="144463" y="914400"/>
            <a:ext cx="8747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The </a:t>
            </a:r>
            <a:r>
              <a:rPr lang="en-US" altLang="en-US" sz="2600" b="1">
                <a:solidFill>
                  <a:srgbClr val="FF0066"/>
                </a:solidFill>
                <a:latin typeface="Arial" panose="020B0604020202020204" pitchFamily="34" charset="0"/>
                <a:cs typeface="Times New Roman (Hebrew)" panose="02020603050405020304" pitchFamily="18" charset="0"/>
              </a:rPr>
              <a:t>most accurate </a:t>
            </a:r>
            <a:r>
              <a:rPr lang="en-US" altLang="en-US" sz="2600" b="1">
                <a:solidFill>
                  <a:srgbClr val="339933"/>
                </a:solidFill>
                <a:latin typeface="Arial" panose="020B0604020202020204" pitchFamily="34" charset="0"/>
                <a:cs typeface="Times New Roman (Hebrew)" panose="02020603050405020304" pitchFamily="18" charset="0"/>
              </a:rPr>
              <a:t>method for the structural determination of proteins</a:t>
            </a: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Based on the diffraction of X-rays by the </a:t>
            </a:r>
            <a:r>
              <a:rPr lang="en-US" altLang="en-US" sz="2600" b="1">
                <a:solidFill>
                  <a:srgbClr val="FF0066"/>
                </a:solidFill>
                <a:latin typeface="Arial" panose="020B0604020202020204" pitchFamily="34" charset="0"/>
                <a:cs typeface="Times New Roman (Hebrew)" panose="02020603050405020304" pitchFamily="18" charset="0"/>
              </a:rPr>
              <a:t>electron clouds</a:t>
            </a:r>
            <a:r>
              <a:rPr lang="en-US" altLang="en-US" sz="2600" b="1">
                <a:solidFill>
                  <a:srgbClr val="339933"/>
                </a:solidFill>
                <a:latin typeface="Arial" panose="020B0604020202020204" pitchFamily="34" charset="0"/>
                <a:cs typeface="Times New Roman (Hebrew)" panose="02020603050405020304" pitchFamily="18" charset="0"/>
              </a:rPr>
              <a:t> of atoms in the sample</a:t>
            </a: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Provides high resolution:</a:t>
            </a:r>
          </a:p>
        </p:txBody>
      </p:sp>
      <p:pic>
        <p:nvPicPr>
          <p:cNvPr id="29700" name="Picture 2"/>
          <p:cNvPicPr>
            <a:picLocks noChangeAspect="1"/>
          </p:cNvPicPr>
          <p:nvPr/>
        </p:nvPicPr>
        <p:blipFill>
          <a:blip r:embed="rId3">
            <a:extLst>
              <a:ext uri="{28A0092B-C50C-407E-A947-70E740481C1C}">
                <a14:useLocalDpi xmlns:a14="http://schemas.microsoft.com/office/drawing/2010/main" val="0"/>
              </a:ext>
            </a:extLst>
          </a:blip>
          <a:srcRect l="58934" t="42532" r="33800" b="46239"/>
          <a:stretch>
            <a:fillRect/>
          </a:stretch>
        </p:blipFill>
        <p:spPr bwMode="auto">
          <a:xfrm>
            <a:off x="3983038" y="3751263"/>
            <a:ext cx="1271587"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3"/>
          <p:cNvSpPr txBox="1">
            <a:spLocks noChangeArrowheads="1"/>
          </p:cNvSpPr>
          <p:nvPr/>
        </p:nvSpPr>
        <p:spPr bwMode="auto">
          <a:xfrm>
            <a:off x="2552700" y="5032375"/>
            <a:ext cx="4597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a:lnSpc>
                <a:spcPct val="150000"/>
              </a:lnSpc>
              <a:spcBef>
                <a:spcPct val="0"/>
              </a:spcBef>
              <a:buFontTx/>
              <a:buNone/>
            </a:pPr>
            <a:r>
              <a:rPr lang="en-US" altLang="en-US" sz="2800">
                <a:cs typeface="Times New Roman (Hebrew)" panose="02020603050405020304" pitchFamily="18" charset="0"/>
              </a:rPr>
              <a:t>Visible light: </a:t>
            </a:r>
            <a:r>
              <a:rPr lang="el-GR" altLang="en-US" sz="2800">
                <a:cs typeface="Times New Roman (Hebrew)" panose="02020603050405020304" pitchFamily="18" charset="0"/>
              </a:rPr>
              <a:t>λ</a:t>
            </a:r>
            <a:r>
              <a:rPr lang="en-US" altLang="en-US" sz="2800">
                <a:cs typeface="Times New Roman (Hebrew)" panose="02020603050405020304" pitchFamily="18" charset="0"/>
              </a:rPr>
              <a:t> = 4000-7000 Å</a:t>
            </a:r>
          </a:p>
          <a:p>
            <a:pPr algn="l" rtl="0">
              <a:lnSpc>
                <a:spcPct val="150000"/>
              </a:lnSpc>
              <a:spcBef>
                <a:spcPct val="0"/>
              </a:spcBef>
              <a:buFontTx/>
              <a:buNone/>
            </a:pPr>
            <a:r>
              <a:rPr lang="en-US" altLang="en-US" sz="2800">
                <a:cs typeface="Times New Roman (Hebrew)" panose="02020603050405020304" pitchFamily="18" charset="0"/>
              </a:rPr>
              <a:t>X-rays: </a:t>
            </a:r>
            <a:r>
              <a:rPr lang="el-GR" altLang="en-US" sz="2800">
                <a:cs typeface="Times New Roman (Hebrew)" panose="02020603050405020304" pitchFamily="18" charset="0"/>
              </a:rPr>
              <a:t>λ</a:t>
            </a:r>
            <a:r>
              <a:rPr lang="en-US" altLang="en-US" sz="2800">
                <a:cs typeface="Times New Roman (Hebrew)" panose="02020603050405020304" pitchFamily="18" charset="0"/>
              </a:rPr>
              <a:t> = 0.1-100 Å </a:t>
            </a:r>
          </a:p>
        </p:txBody>
      </p:sp>
      <p:cxnSp>
        <p:nvCxnSpPr>
          <p:cNvPr id="29702" name="Straight Arrow Connector 5"/>
          <p:cNvCxnSpPr>
            <a:cxnSpLocks noChangeShapeType="1"/>
          </p:cNvCxnSpPr>
          <p:nvPr/>
        </p:nvCxnSpPr>
        <p:spPr bwMode="auto">
          <a:xfrm flipH="1">
            <a:off x="5083175" y="3625850"/>
            <a:ext cx="387350" cy="26352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703" name="TextBox 6"/>
          <p:cNvSpPr txBox="1">
            <a:spLocks noChangeArrowheads="1"/>
          </p:cNvSpPr>
          <p:nvPr/>
        </p:nvSpPr>
        <p:spPr bwMode="auto">
          <a:xfrm>
            <a:off x="5470525" y="3348038"/>
            <a:ext cx="1601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a:spcBef>
                <a:spcPct val="0"/>
              </a:spcBef>
              <a:buFontTx/>
              <a:buNone/>
            </a:pPr>
            <a:r>
              <a:rPr lang="en-US" altLang="en-US" sz="2400">
                <a:cs typeface="Times New Roman (Hebrew)" panose="02020603050405020304" pitchFamily="18" charset="0"/>
              </a:rPr>
              <a:t>wavelength</a:t>
            </a:r>
          </a:p>
        </p:txBody>
      </p:sp>
      <p:cxnSp>
        <p:nvCxnSpPr>
          <p:cNvPr id="29704" name="Straight Arrow Connector 14"/>
          <p:cNvCxnSpPr>
            <a:cxnSpLocks noChangeShapeType="1"/>
          </p:cNvCxnSpPr>
          <p:nvPr/>
        </p:nvCxnSpPr>
        <p:spPr bwMode="auto">
          <a:xfrm>
            <a:off x="3562350" y="4195763"/>
            <a:ext cx="528638" cy="13176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705" name="TextBox 15"/>
          <p:cNvSpPr txBox="1">
            <a:spLocks noChangeArrowheads="1"/>
          </p:cNvSpPr>
          <p:nvPr/>
        </p:nvSpPr>
        <p:spPr bwMode="auto">
          <a:xfrm>
            <a:off x="2200275" y="38100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a:spcBef>
                <a:spcPct val="0"/>
              </a:spcBef>
              <a:buFontTx/>
              <a:buNone/>
            </a:pPr>
            <a:r>
              <a:rPr lang="en-US" altLang="en-US" sz="2400">
                <a:cs typeface="Times New Roman (Hebrew)" panose="02020603050405020304" pitchFamily="18" charset="0"/>
              </a:rPr>
              <a:t>separation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1450" y="1408113"/>
            <a:ext cx="62865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 Box 8"/>
          <p:cNvSpPr txBox="1">
            <a:spLocks noChangeArrowheads="1"/>
          </p:cNvSpPr>
          <p:nvPr/>
        </p:nvSpPr>
        <p:spPr bwMode="auto">
          <a:xfrm>
            <a:off x="261938" y="234950"/>
            <a:ext cx="8645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pic>
        <p:nvPicPr>
          <p:cNvPr id="128003" name="Picture 1"/>
          <p:cNvPicPr>
            <a:picLocks noChangeAspect="1"/>
          </p:cNvPicPr>
          <p:nvPr/>
        </p:nvPicPr>
        <p:blipFill>
          <a:blip r:embed="rId3">
            <a:extLst>
              <a:ext uri="{28A0092B-C50C-407E-A947-70E740481C1C}">
                <a14:useLocalDpi xmlns:a14="http://schemas.microsoft.com/office/drawing/2010/main" val="0"/>
              </a:ext>
            </a:extLst>
          </a:blip>
          <a:srcRect l="23116" t="30711" r="34496" b="28621"/>
          <a:stretch>
            <a:fillRect/>
          </a:stretch>
        </p:blipFill>
        <p:spPr bwMode="auto">
          <a:xfrm>
            <a:off x="1765300" y="2627313"/>
            <a:ext cx="5807075"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1028"/>
          <p:cNvSpPr txBox="1">
            <a:spLocks noChangeArrowheads="1"/>
          </p:cNvSpPr>
          <p:nvPr/>
        </p:nvSpPr>
        <p:spPr bwMode="auto">
          <a:xfrm>
            <a:off x="2513013" y="5486400"/>
            <a:ext cx="855662"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i="1">
                <a:cs typeface="Times New Roman (Hebrew)" panose="02020603050405020304" pitchFamily="18" charset="0"/>
              </a:rPr>
              <a:t>G</a:t>
            </a:r>
            <a:r>
              <a:rPr lang="en-US" altLang="en-US" b="1" i="1" baseline="-25000">
                <a:cs typeface="Times New Roman (Hebrew)" panose="02020603050405020304" pitchFamily="18" charset="0"/>
              </a:rPr>
              <a:t>1</a:t>
            </a:r>
            <a:endParaRPr lang="en-US" altLang="en-US" b="1" i="1">
              <a:cs typeface="Times New Roman (Hebrew)" panose="02020603050405020304" pitchFamily="18" charset="0"/>
            </a:endParaRPr>
          </a:p>
        </p:txBody>
      </p:sp>
      <p:sp>
        <p:nvSpPr>
          <p:cNvPr id="128005" name="Text Box 1028"/>
          <p:cNvSpPr txBox="1">
            <a:spLocks noChangeArrowheads="1"/>
          </p:cNvSpPr>
          <p:nvPr/>
        </p:nvSpPr>
        <p:spPr bwMode="auto">
          <a:xfrm>
            <a:off x="6257925" y="5486400"/>
            <a:ext cx="8572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i="1">
                <a:cs typeface="Times New Roman (Hebrew)" panose="02020603050405020304" pitchFamily="18" charset="0"/>
              </a:rPr>
              <a:t>G</a:t>
            </a:r>
            <a:r>
              <a:rPr lang="en-US" altLang="en-US" b="1" i="1" baseline="-25000">
                <a:cs typeface="Times New Roman (Hebrew)" panose="02020603050405020304" pitchFamily="18" charset="0"/>
              </a:rPr>
              <a:t>2</a:t>
            </a:r>
            <a:endParaRPr lang="en-US" altLang="en-US" b="1" i="1">
              <a:cs typeface="Times New Roman (Hebrew)" panose="02020603050405020304" pitchFamily="18" charset="0"/>
            </a:endParaRPr>
          </a:p>
        </p:txBody>
      </p:sp>
      <p:sp>
        <p:nvSpPr>
          <p:cNvPr id="128006" name="Text Box 1028"/>
          <p:cNvSpPr txBox="1">
            <a:spLocks noChangeArrowheads="1"/>
          </p:cNvSpPr>
          <p:nvPr/>
        </p:nvSpPr>
        <p:spPr bwMode="auto">
          <a:xfrm>
            <a:off x="3074988" y="5931944"/>
            <a:ext cx="34766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l-GR" altLang="en-US" b="1" dirty="0">
                <a:cs typeface="Times New Roman (Hebrew)" panose="02020603050405020304" pitchFamily="18" charset="0"/>
              </a:rPr>
              <a:t>Δ</a:t>
            </a:r>
            <a:r>
              <a:rPr lang="en-US" altLang="en-US" b="1" i="1" dirty="0">
                <a:cs typeface="Times New Roman (Hebrew)" panose="02020603050405020304" pitchFamily="18" charset="0"/>
              </a:rPr>
              <a:t>G = G</a:t>
            </a:r>
            <a:r>
              <a:rPr lang="en-US" altLang="en-US" b="1" i="1" baseline="-25000" dirty="0">
                <a:cs typeface="Times New Roman (Hebrew)" panose="02020603050405020304" pitchFamily="18" charset="0"/>
              </a:rPr>
              <a:t>2 </a:t>
            </a:r>
            <a:r>
              <a:rPr lang="en-US" altLang="en-US" b="1" i="1" dirty="0">
                <a:cs typeface="Times New Roman (Hebrew)" panose="02020603050405020304" pitchFamily="18" charset="0"/>
              </a:rPr>
              <a:t>- G</a:t>
            </a:r>
            <a:r>
              <a:rPr lang="en-US" altLang="en-US" b="1" i="1" baseline="-25000" dirty="0">
                <a:cs typeface="Times New Roman (Hebrew)" panose="02020603050405020304" pitchFamily="18" charset="0"/>
              </a:rPr>
              <a:t>1</a:t>
            </a:r>
            <a:r>
              <a:rPr lang="en-US" altLang="en-US" b="1" i="1" dirty="0">
                <a:cs typeface="Times New Roman (Hebrew)" panose="02020603050405020304" pitchFamily="18" charset="0"/>
              </a:rPr>
              <a:t> &lt; 0</a:t>
            </a:r>
          </a:p>
        </p:txBody>
      </p:sp>
      <p:sp>
        <p:nvSpPr>
          <p:cNvPr id="8" name="Text Box 5"/>
          <p:cNvSpPr txBox="1">
            <a:spLocks noChangeArrowheads="1"/>
          </p:cNvSpPr>
          <p:nvPr/>
        </p:nvSpPr>
        <p:spPr bwMode="auto">
          <a:xfrm>
            <a:off x="144463" y="914400"/>
            <a:ext cx="899953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09638" indent="-5143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Assumptions</a:t>
            </a:r>
          </a:p>
          <a:p>
            <a:pPr lvl="1" algn="l" rtl="0" eaLnBrk="1" hangingPunct="1">
              <a:spcBef>
                <a:spcPct val="50000"/>
              </a:spcBef>
              <a:buFont typeface="Times New Roman" panose="02020603050405020304" pitchFamily="18" charset="0"/>
              <a:buAutoNum type="arabicPeriod"/>
              <a:defRPr/>
            </a:pPr>
            <a:r>
              <a:rPr lang="en-US" altLang="en-US" sz="2600" dirty="0" smtClean="0">
                <a:latin typeface="+mj-lt"/>
              </a:rPr>
              <a:t>Protein folding involves a free energy decrease</a:t>
            </a:r>
          </a:p>
          <a:p>
            <a:pPr lvl="1" algn="l" rtl="0" eaLnBrk="1" hangingPunct="1">
              <a:spcBef>
                <a:spcPct val="50000"/>
              </a:spcBef>
              <a:buFont typeface="Times New Roman" panose="02020603050405020304" pitchFamily="18" charset="0"/>
              <a:buAutoNum type="arabicPeriod"/>
              <a:defRPr/>
            </a:pPr>
            <a:r>
              <a:rPr lang="en-US" altLang="en-US" sz="2600" dirty="0" smtClean="0">
                <a:latin typeface="+mj-lt"/>
              </a:rPr>
              <a:t>The native structure has the least free energy </a:t>
            </a:r>
            <a:r>
              <a:rPr lang="en-US" altLang="en-US" sz="2000" dirty="0" smtClean="0">
                <a:latin typeface="+mj-lt"/>
              </a:rPr>
              <a:t>(global minimum)</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8"/>
          <p:cNvSpPr txBox="1">
            <a:spLocks noChangeArrowheads="1"/>
          </p:cNvSpPr>
          <p:nvPr/>
        </p:nvSpPr>
        <p:spPr bwMode="auto">
          <a:xfrm>
            <a:off x="261938" y="234950"/>
            <a:ext cx="8645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pic>
        <p:nvPicPr>
          <p:cNvPr id="130051" name="Picture 1"/>
          <p:cNvPicPr>
            <a:picLocks noChangeAspect="1"/>
          </p:cNvPicPr>
          <p:nvPr/>
        </p:nvPicPr>
        <p:blipFill>
          <a:blip r:embed="rId3">
            <a:extLst>
              <a:ext uri="{28A0092B-C50C-407E-A947-70E740481C1C}">
                <a14:useLocalDpi xmlns:a14="http://schemas.microsoft.com/office/drawing/2010/main" val="0"/>
              </a:ext>
            </a:extLst>
          </a:blip>
          <a:srcRect l="23116" t="30711" r="34496" b="28621"/>
          <a:stretch>
            <a:fillRect/>
          </a:stretch>
        </p:blipFill>
        <p:spPr bwMode="auto">
          <a:xfrm>
            <a:off x="4828674" y="4680398"/>
            <a:ext cx="3945690" cy="212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44463" y="914400"/>
            <a:ext cx="8747125"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09638" indent="-5143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Assumptions:</a:t>
            </a:r>
          </a:p>
          <a:p>
            <a:pPr lvl="1" algn="l" rtl="0" eaLnBrk="1" hangingPunct="1">
              <a:spcBef>
                <a:spcPct val="50000"/>
              </a:spcBef>
              <a:buFont typeface="+mj-lt"/>
              <a:buAutoNum type="arabicPeriod" startAt="3"/>
              <a:defRPr/>
            </a:pPr>
            <a:r>
              <a:rPr lang="en-US" altLang="en-US" sz="2600" dirty="0" smtClean="0">
                <a:latin typeface="+mj-lt"/>
              </a:rPr>
              <a:t>The folding process can be followed, given:</a:t>
            </a:r>
          </a:p>
          <a:p>
            <a:pPr lvl="2" algn="l" rtl="0" eaLnBrk="1" hangingPunct="1">
              <a:spcBef>
                <a:spcPct val="50000"/>
              </a:spcBef>
              <a:defRPr/>
            </a:pPr>
            <a:r>
              <a:rPr lang="en-US" altLang="en-US" dirty="0" smtClean="0">
                <a:latin typeface="+mj-lt"/>
              </a:rPr>
              <a:t>An explicit description of the unfolded structure and its surrounding (water, ions, lipids)</a:t>
            </a:r>
          </a:p>
          <a:p>
            <a:pPr lvl="2" algn="l" rtl="0" eaLnBrk="1" hangingPunct="1">
              <a:spcBef>
                <a:spcPct val="50000"/>
              </a:spcBef>
              <a:defRPr/>
            </a:pPr>
            <a:r>
              <a:rPr lang="en-US" altLang="en-US" dirty="0" smtClean="0">
                <a:latin typeface="+mj-lt"/>
              </a:rPr>
              <a:t>A mathematical description of the total energy of the system in a given configuration (‘</a:t>
            </a:r>
            <a:r>
              <a:rPr lang="en-US" altLang="en-US" i="1" dirty="0" smtClean="0">
                <a:latin typeface="+mj-lt"/>
              </a:rPr>
              <a:t>force field</a:t>
            </a:r>
            <a:r>
              <a:rPr lang="en-US" altLang="en-US" dirty="0" smtClean="0">
                <a:latin typeface="+mj-lt"/>
              </a:rPr>
              <a:t>’)</a:t>
            </a:r>
          </a:p>
          <a:p>
            <a:pPr lvl="2" algn="l" rtl="0" eaLnBrk="1" hangingPunct="1">
              <a:spcBef>
                <a:spcPct val="50000"/>
              </a:spcBef>
              <a:defRPr/>
            </a:pPr>
            <a:r>
              <a:rPr lang="en-US" altLang="en-US" dirty="0" smtClean="0">
                <a:latin typeface="+mj-lt"/>
              </a:rPr>
              <a:t>An algorithm for sampling different configurations of the system, to find the lowest-energy one (native)</a:t>
            </a:r>
            <a:endParaRPr lang="en-US" altLang="en-US" b="1" dirty="0" smtClean="0">
              <a:latin typeface="+mj-l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5"/>
          <p:cNvSpPr txBox="1">
            <a:spLocks noChangeArrowheads="1"/>
          </p:cNvSpPr>
          <p:nvPr/>
        </p:nvSpPr>
        <p:spPr bwMode="auto">
          <a:xfrm>
            <a:off x="193675" y="947738"/>
            <a:ext cx="84137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FF0066"/>
                </a:solidFill>
                <a:latin typeface="Arial" panose="020B0604020202020204" pitchFamily="34" charset="0"/>
                <a:cs typeface="Times New Roman (Hebrew)" panose="02020603050405020304" pitchFamily="18" charset="0"/>
              </a:rPr>
              <a:t>Explicit</a:t>
            </a:r>
            <a:r>
              <a:rPr lang="en-US" altLang="en-US" sz="2600" b="1">
                <a:solidFill>
                  <a:srgbClr val="339933"/>
                </a:solidFill>
                <a:latin typeface="Arial" panose="020B0604020202020204" pitchFamily="34" charset="0"/>
                <a:cs typeface="Times New Roman (Hebrew)" panose="02020603050405020304" pitchFamily="18" charset="0"/>
              </a:rPr>
              <a:t> system description</a:t>
            </a:r>
          </a:p>
        </p:txBody>
      </p:sp>
      <p:grpSp>
        <p:nvGrpSpPr>
          <p:cNvPr id="132099" name="Group 2"/>
          <p:cNvGrpSpPr>
            <a:grpSpLocks/>
          </p:cNvGrpSpPr>
          <p:nvPr/>
        </p:nvGrpSpPr>
        <p:grpSpPr bwMode="auto">
          <a:xfrm>
            <a:off x="215900" y="1879600"/>
            <a:ext cx="8767763" cy="4676775"/>
            <a:chOff x="215900" y="1879224"/>
            <a:chExt cx="8767763" cy="4677527"/>
          </a:xfrm>
        </p:grpSpPr>
        <p:pic>
          <p:nvPicPr>
            <p:cNvPr id="132101" name="Picture 1"/>
            <p:cNvPicPr>
              <a:picLocks noChangeAspect="1"/>
            </p:cNvPicPr>
            <p:nvPr/>
          </p:nvPicPr>
          <p:blipFill>
            <a:blip r:embed="rId3">
              <a:extLst>
                <a:ext uri="{28A0092B-C50C-407E-A947-70E740481C1C}">
                  <a14:useLocalDpi xmlns:a14="http://schemas.microsoft.com/office/drawing/2010/main" val="0"/>
                </a:ext>
              </a:extLst>
            </a:blip>
            <a:srcRect l="1945"/>
            <a:stretch>
              <a:fillRect/>
            </a:stretch>
          </p:blipFill>
          <p:spPr bwMode="auto">
            <a:xfrm>
              <a:off x="2101516" y="1879224"/>
              <a:ext cx="5185870" cy="467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7"/>
            <p:cNvSpPr txBox="1">
              <a:spLocks noChangeArrowheads="1"/>
            </p:cNvSpPr>
            <p:nvPr/>
          </p:nvSpPr>
          <p:spPr bwMode="auto">
            <a:xfrm>
              <a:off x="215900" y="2073275"/>
              <a:ext cx="173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Protein</a:t>
              </a:r>
            </a:p>
          </p:txBody>
        </p:sp>
        <p:sp>
          <p:nvSpPr>
            <p:cNvPr id="132103" name="Text Box 8"/>
            <p:cNvSpPr txBox="1">
              <a:spLocks noChangeArrowheads="1"/>
            </p:cNvSpPr>
            <p:nvPr/>
          </p:nvSpPr>
          <p:spPr bwMode="auto">
            <a:xfrm>
              <a:off x="7243763" y="2214563"/>
              <a:ext cx="173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Water</a:t>
              </a:r>
            </a:p>
          </p:txBody>
        </p:sp>
        <p:sp>
          <p:nvSpPr>
            <p:cNvPr id="132104" name="Line 9"/>
            <p:cNvSpPr>
              <a:spLocks noChangeShapeType="1"/>
            </p:cNvSpPr>
            <p:nvPr/>
          </p:nvSpPr>
          <p:spPr bwMode="auto">
            <a:xfrm>
              <a:off x="1612900" y="2327275"/>
              <a:ext cx="1477963" cy="352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5" name="Line 10"/>
            <p:cNvSpPr>
              <a:spLocks noChangeShapeType="1"/>
            </p:cNvSpPr>
            <p:nvPr/>
          </p:nvSpPr>
          <p:spPr bwMode="auto">
            <a:xfrm flipH="1">
              <a:off x="6778625" y="2651125"/>
              <a:ext cx="1014413" cy="5524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6" name="Line 11"/>
            <p:cNvSpPr>
              <a:spLocks noChangeShapeType="1"/>
            </p:cNvSpPr>
            <p:nvPr/>
          </p:nvSpPr>
          <p:spPr bwMode="auto">
            <a:xfrm>
              <a:off x="920750" y="4217988"/>
              <a:ext cx="1477963" cy="352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7" name="Text Box 12"/>
            <p:cNvSpPr txBox="1">
              <a:spLocks noChangeArrowheads="1"/>
            </p:cNvSpPr>
            <p:nvPr/>
          </p:nvSpPr>
          <p:spPr bwMode="auto">
            <a:xfrm>
              <a:off x="277813" y="3963988"/>
              <a:ext cx="695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Na</a:t>
              </a:r>
              <a:r>
                <a:rPr lang="en-US" altLang="en-US" sz="2400" b="1" baseline="30000">
                  <a:cs typeface="Times New Roman (Hebrew)" panose="02020603050405020304" pitchFamily="18" charset="0"/>
                </a:rPr>
                <a:t>+</a:t>
              </a:r>
              <a:endParaRPr lang="en-US" altLang="en-US" sz="2400" b="1">
                <a:cs typeface="Times New Roman (Hebrew)" panose="02020603050405020304" pitchFamily="18" charset="0"/>
              </a:endParaRPr>
            </a:p>
          </p:txBody>
        </p:sp>
        <p:sp>
          <p:nvSpPr>
            <p:cNvPr id="132108" name="Line 13"/>
            <p:cNvSpPr>
              <a:spLocks noChangeShapeType="1"/>
            </p:cNvSpPr>
            <p:nvPr/>
          </p:nvSpPr>
          <p:spPr bwMode="auto">
            <a:xfrm>
              <a:off x="1303338" y="5727700"/>
              <a:ext cx="1477962" cy="352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9" name="Text Box 14"/>
            <p:cNvSpPr txBox="1">
              <a:spLocks noChangeArrowheads="1"/>
            </p:cNvSpPr>
            <p:nvPr/>
          </p:nvSpPr>
          <p:spPr bwMode="auto">
            <a:xfrm>
              <a:off x="660400" y="5473700"/>
              <a:ext cx="695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Cl</a:t>
              </a:r>
              <a:r>
                <a:rPr lang="en-US" altLang="en-US" sz="2400" b="1" baseline="30000">
                  <a:cs typeface="Times New Roman (Hebrew)" panose="02020603050405020304" pitchFamily="18" charset="0"/>
                </a:rPr>
                <a:t>-</a:t>
              </a:r>
              <a:endParaRPr lang="en-US" altLang="en-US" sz="2400" b="1">
                <a:cs typeface="Times New Roman (Hebrew)" panose="02020603050405020304" pitchFamily="18" charset="0"/>
              </a:endParaRPr>
            </a:p>
          </p:txBody>
        </p:sp>
      </p:grpSp>
      <p:sp>
        <p:nvSpPr>
          <p:cNvPr id="132100"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Documents and Settings\Amit\My Documents\Amit\Book\1_Revised_draft\CH3\Figures\Source files\3-5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35010"/>
            <a:ext cx="5335588"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7566025" y="3468772"/>
            <a:ext cx="15779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lnSpc>
                <a:spcPct val="50000"/>
              </a:lnSpc>
              <a:spcBef>
                <a:spcPct val="50000"/>
              </a:spcBef>
              <a:buFontTx/>
              <a:buNone/>
            </a:pPr>
            <a:r>
              <a:rPr lang="en-US" altLang="en-US" sz="2400" b="1">
                <a:cs typeface="Times New Roman (Hebrew)" panose="02020603050405020304" pitchFamily="18" charset="0"/>
              </a:rPr>
              <a:t>Lipid </a:t>
            </a:r>
          </a:p>
          <a:p>
            <a:pPr algn="ctr" rtl="0" eaLnBrk="1" hangingPunct="1">
              <a:lnSpc>
                <a:spcPct val="50000"/>
              </a:lnSpc>
              <a:spcBef>
                <a:spcPct val="50000"/>
              </a:spcBef>
              <a:buFontTx/>
              <a:buNone/>
            </a:pPr>
            <a:r>
              <a:rPr lang="en-US" altLang="en-US" sz="2400" b="1">
                <a:cs typeface="Times New Roman (Hebrew)" panose="02020603050405020304" pitchFamily="18" charset="0"/>
              </a:rPr>
              <a:t>bilayer</a:t>
            </a:r>
          </a:p>
        </p:txBody>
      </p:sp>
      <p:sp>
        <p:nvSpPr>
          <p:cNvPr id="134148" name="Text Box 4"/>
          <p:cNvSpPr txBox="1">
            <a:spLocks noChangeArrowheads="1"/>
          </p:cNvSpPr>
          <p:nvPr/>
        </p:nvSpPr>
        <p:spPr bwMode="auto">
          <a:xfrm>
            <a:off x="111125" y="2986172"/>
            <a:ext cx="1169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Protein</a:t>
            </a:r>
          </a:p>
        </p:txBody>
      </p:sp>
      <p:sp>
        <p:nvSpPr>
          <p:cNvPr id="134149" name="AutoShape 5"/>
          <p:cNvSpPr>
            <a:spLocks/>
          </p:cNvSpPr>
          <p:nvPr/>
        </p:nvSpPr>
        <p:spPr bwMode="auto">
          <a:xfrm>
            <a:off x="7656513" y="2238460"/>
            <a:ext cx="192087" cy="3197225"/>
          </a:xfrm>
          <a:prstGeom prst="rightBrace">
            <a:avLst>
              <a:gd name="adj1" fmla="val 138706"/>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134150" name="Line 6"/>
          <p:cNvSpPr>
            <a:spLocks noChangeShapeType="1"/>
          </p:cNvSpPr>
          <p:nvPr/>
        </p:nvSpPr>
        <p:spPr bwMode="auto">
          <a:xfrm flipV="1">
            <a:off x="1201738" y="3271922"/>
            <a:ext cx="2381250" cy="127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51" name="Text Box 7"/>
          <p:cNvSpPr txBox="1">
            <a:spLocks noChangeArrowheads="1"/>
          </p:cNvSpPr>
          <p:nvPr/>
        </p:nvSpPr>
        <p:spPr bwMode="auto">
          <a:xfrm>
            <a:off x="7764463" y="890672"/>
            <a:ext cx="1169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Water</a:t>
            </a:r>
          </a:p>
        </p:txBody>
      </p:sp>
      <p:sp>
        <p:nvSpPr>
          <p:cNvPr id="134152" name="Text Box 9"/>
          <p:cNvSpPr txBox="1">
            <a:spLocks noChangeArrowheads="1"/>
          </p:cNvSpPr>
          <p:nvPr/>
        </p:nvSpPr>
        <p:spPr bwMode="auto">
          <a:xfrm>
            <a:off x="125413" y="954172"/>
            <a:ext cx="1739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Lipid head groups</a:t>
            </a:r>
          </a:p>
        </p:txBody>
      </p:sp>
      <p:sp>
        <p:nvSpPr>
          <p:cNvPr id="134153" name="Line 10"/>
          <p:cNvSpPr>
            <a:spLocks noChangeShapeType="1"/>
          </p:cNvSpPr>
          <p:nvPr/>
        </p:nvSpPr>
        <p:spPr bwMode="auto">
          <a:xfrm>
            <a:off x="1638300" y="1555835"/>
            <a:ext cx="365125" cy="6381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54" name="AutoShape 11"/>
          <p:cNvSpPr>
            <a:spLocks/>
          </p:cNvSpPr>
          <p:nvPr/>
        </p:nvSpPr>
        <p:spPr bwMode="auto">
          <a:xfrm>
            <a:off x="7634288" y="96922"/>
            <a:ext cx="192087" cy="2084388"/>
          </a:xfrm>
          <a:prstGeom prst="rightBrace">
            <a:avLst>
              <a:gd name="adj1" fmla="val 90427"/>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134155" name="Text Box 12"/>
          <p:cNvSpPr txBox="1">
            <a:spLocks noChangeArrowheads="1"/>
          </p:cNvSpPr>
          <p:nvPr/>
        </p:nvSpPr>
        <p:spPr bwMode="auto">
          <a:xfrm>
            <a:off x="161925" y="1979697"/>
            <a:ext cx="173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Lipid tails</a:t>
            </a:r>
          </a:p>
        </p:txBody>
      </p:sp>
      <p:sp>
        <p:nvSpPr>
          <p:cNvPr id="134156" name="Line 13"/>
          <p:cNvSpPr>
            <a:spLocks noChangeShapeType="1"/>
          </p:cNvSpPr>
          <p:nvPr/>
        </p:nvSpPr>
        <p:spPr bwMode="auto">
          <a:xfrm>
            <a:off x="1241425" y="2424197"/>
            <a:ext cx="863600" cy="52228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193675" y="947738"/>
            <a:ext cx="89503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Force-field-based calculation of the potential energy</a:t>
            </a:r>
          </a:p>
          <a:p>
            <a:pPr lvl="1" algn="l" rtl="0" eaLnBrk="1" hangingPunct="1">
              <a:spcBef>
                <a:spcPct val="50000"/>
              </a:spcBef>
              <a:buFont typeface="Wingdings" panose="05000000000000000000" pitchFamily="2" charset="2"/>
              <a:buChar char="Ø"/>
              <a:defRPr/>
            </a:pPr>
            <a:r>
              <a:rPr lang="en-US" altLang="en-US" sz="2600" dirty="0" smtClean="0">
                <a:latin typeface="+mj-lt"/>
              </a:rPr>
              <a:t>Folding involves a drop in the free energy of the system:</a:t>
            </a:r>
          </a:p>
        </p:txBody>
      </p:sp>
      <p:sp>
        <p:nvSpPr>
          <p:cNvPr id="136195"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pic>
        <p:nvPicPr>
          <p:cNvPr id="136196" name="Picture 1"/>
          <p:cNvPicPr>
            <a:picLocks noChangeAspect="1"/>
          </p:cNvPicPr>
          <p:nvPr/>
        </p:nvPicPr>
        <p:blipFill>
          <a:blip r:embed="rId3">
            <a:extLst>
              <a:ext uri="{28A0092B-C50C-407E-A947-70E740481C1C}">
                <a14:useLocalDpi xmlns:a14="http://schemas.microsoft.com/office/drawing/2010/main" val="0"/>
              </a:ext>
            </a:extLst>
          </a:blip>
          <a:srcRect l="23116" t="30711" r="34496" b="28621"/>
          <a:stretch>
            <a:fillRect/>
          </a:stretch>
        </p:blipFill>
        <p:spPr bwMode="auto">
          <a:xfrm>
            <a:off x="1765300" y="2363788"/>
            <a:ext cx="5807075"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 Box 1028"/>
          <p:cNvSpPr txBox="1">
            <a:spLocks noChangeArrowheads="1"/>
          </p:cNvSpPr>
          <p:nvPr/>
        </p:nvSpPr>
        <p:spPr bwMode="auto">
          <a:xfrm>
            <a:off x="2513013" y="5222875"/>
            <a:ext cx="855662"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i="1">
                <a:cs typeface="Times New Roman (Hebrew)" panose="02020603050405020304" pitchFamily="18" charset="0"/>
              </a:rPr>
              <a:t>G</a:t>
            </a:r>
            <a:r>
              <a:rPr lang="en-US" altLang="en-US" b="1" i="1" baseline="-25000">
                <a:cs typeface="Times New Roman (Hebrew)" panose="02020603050405020304" pitchFamily="18" charset="0"/>
              </a:rPr>
              <a:t>1</a:t>
            </a:r>
            <a:endParaRPr lang="en-US" altLang="en-US" b="1" i="1">
              <a:cs typeface="Times New Roman (Hebrew)" panose="02020603050405020304" pitchFamily="18" charset="0"/>
            </a:endParaRPr>
          </a:p>
        </p:txBody>
      </p:sp>
      <p:sp>
        <p:nvSpPr>
          <p:cNvPr id="136198" name="Text Box 1028"/>
          <p:cNvSpPr txBox="1">
            <a:spLocks noChangeArrowheads="1"/>
          </p:cNvSpPr>
          <p:nvPr/>
        </p:nvSpPr>
        <p:spPr bwMode="auto">
          <a:xfrm>
            <a:off x="6257925" y="5222875"/>
            <a:ext cx="8572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i="1">
                <a:cs typeface="Times New Roman (Hebrew)" panose="02020603050405020304" pitchFamily="18" charset="0"/>
              </a:rPr>
              <a:t>G</a:t>
            </a:r>
            <a:r>
              <a:rPr lang="en-US" altLang="en-US" b="1" i="1" baseline="-25000">
                <a:cs typeface="Times New Roman (Hebrew)" panose="02020603050405020304" pitchFamily="18" charset="0"/>
              </a:rPr>
              <a:t>2</a:t>
            </a:r>
            <a:endParaRPr lang="en-US" altLang="en-US" b="1" i="1">
              <a:cs typeface="Times New Roman (Hebrew)" panose="02020603050405020304" pitchFamily="18" charset="0"/>
            </a:endParaRPr>
          </a:p>
        </p:txBody>
      </p:sp>
      <p:sp>
        <p:nvSpPr>
          <p:cNvPr id="136199" name="Text Box 1028"/>
          <p:cNvSpPr txBox="1">
            <a:spLocks noChangeArrowheads="1"/>
          </p:cNvSpPr>
          <p:nvPr/>
        </p:nvSpPr>
        <p:spPr bwMode="auto">
          <a:xfrm>
            <a:off x="3065463" y="5865813"/>
            <a:ext cx="34766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l-GR" altLang="en-US" b="1" dirty="0">
                <a:cs typeface="Times New Roman (Hebrew)" panose="02020603050405020304" pitchFamily="18" charset="0"/>
              </a:rPr>
              <a:t>Δ</a:t>
            </a:r>
            <a:r>
              <a:rPr lang="en-US" altLang="en-US" b="1" i="1" dirty="0">
                <a:cs typeface="Times New Roman (Hebrew)" panose="02020603050405020304" pitchFamily="18" charset="0"/>
              </a:rPr>
              <a:t>G = G</a:t>
            </a:r>
            <a:r>
              <a:rPr lang="en-US" altLang="en-US" b="1" i="1" baseline="-25000" dirty="0">
                <a:cs typeface="Times New Roman (Hebrew)" panose="02020603050405020304" pitchFamily="18" charset="0"/>
              </a:rPr>
              <a:t>2 </a:t>
            </a:r>
            <a:r>
              <a:rPr lang="en-US" altLang="en-US" b="1" i="1" dirty="0">
                <a:cs typeface="Times New Roman (Hebrew)" panose="02020603050405020304" pitchFamily="18" charset="0"/>
              </a:rPr>
              <a:t>- G</a:t>
            </a:r>
            <a:r>
              <a:rPr lang="en-US" altLang="en-US" b="1" i="1" baseline="-25000" dirty="0">
                <a:cs typeface="Times New Roman (Hebrew)" panose="02020603050405020304" pitchFamily="18" charset="0"/>
              </a:rPr>
              <a:t>1</a:t>
            </a:r>
            <a:r>
              <a:rPr lang="en-US" altLang="en-US" b="1" i="1" dirty="0">
                <a:cs typeface="Times New Roman (Hebrew)" panose="02020603050405020304" pitchFamily="18" charset="0"/>
              </a:rPr>
              <a:t> &lt; 0</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
        <p:nvSpPr>
          <p:cNvPr id="138243" name="Text Box 1028"/>
          <p:cNvSpPr txBox="1">
            <a:spLocks noChangeArrowheads="1"/>
          </p:cNvSpPr>
          <p:nvPr/>
        </p:nvSpPr>
        <p:spPr bwMode="auto">
          <a:xfrm>
            <a:off x="2951163" y="3189288"/>
            <a:ext cx="26384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cs typeface="Times New Roman (Hebrew)" panose="02020603050405020304" pitchFamily="18" charset="0"/>
              </a:rPr>
              <a:t>(</a:t>
            </a:r>
            <a:r>
              <a:rPr lang="el-GR" altLang="en-US" b="1">
                <a:cs typeface="Times New Roman (Hebrew)" panose="02020603050405020304" pitchFamily="18" charset="0"/>
              </a:rPr>
              <a:t>Δ</a:t>
            </a:r>
            <a:r>
              <a:rPr lang="en-US" altLang="en-US" b="1" i="1">
                <a:cs typeface="Times New Roman (Hebrew)" panose="02020603050405020304" pitchFamily="18" charset="0"/>
              </a:rPr>
              <a:t>E</a:t>
            </a:r>
            <a:r>
              <a:rPr lang="en-US" altLang="en-US" b="1">
                <a:cs typeface="Times New Roman (Hebrew)" panose="02020603050405020304" pitchFamily="18" charset="0"/>
              </a:rPr>
              <a:t> + </a:t>
            </a:r>
            <a:r>
              <a:rPr lang="el-GR" altLang="en-US" b="1">
                <a:cs typeface="Times New Roman (Hebrew)" panose="02020603050405020304" pitchFamily="18" charset="0"/>
              </a:rPr>
              <a:t>Δ</a:t>
            </a:r>
            <a:r>
              <a:rPr lang="en-US" altLang="en-US" b="1">
                <a:cs typeface="Times New Roman (Hebrew)" panose="02020603050405020304" pitchFamily="18" charset="0"/>
              </a:rPr>
              <a:t>(</a:t>
            </a:r>
            <a:r>
              <a:rPr lang="en-US" altLang="en-US" b="1" i="1">
                <a:cs typeface="Times New Roman (Hebrew)" panose="02020603050405020304" pitchFamily="18" charset="0"/>
              </a:rPr>
              <a:t>PV</a:t>
            </a:r>
            <a:r>
              <a:rPr lang="en-US" altLang="en-US" b="1">
                <a:cs typeface="Times New Roman (Hebrew)" panose="02020603050405020304" pitchFamily="18" charset="0"/>
              </a:rPr>
              <a:t>))</a:t>
            </a:r>
          </a:p>
        </p:txBody>
      </p:sp>
      <p:sp>
        <p:nvSpPr>
          <p:cNvPr id="138244" name="Text Box 1028"/>
          <p:cNvSpPr txBox="1">
            <a:spLocks noChangeArrowheads="1"/>
          </p:cNvSpPr>
          <p:nvPr/>
        </p:nvSpPr>
        <p:spPr bwMode="auto">
          <a:xfrm>
            <a:off x="2671763" y="2454275"/>
            <a:ext cx="32797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l-GR" altLang="en-US" b="1">
                <a:cs typeface="Times New Roman (Hebrew)" panose="02020603050405020304" pitchFamily="18" charset="0"/>
              </a:rPr>
              <a:t>Δ</a:t>
            </a:r>
            <a:r>
              <a:rPr lang="en-US" altLang="en-US" b="1" i="1">
                <a:cs typeface="Times New Roman (Hebrew)" panose="02020603050405020304" pitchFamily="18" charset="0"/>
              </a:rPr>
              <a:t>G</a:t>
            </a:r>
            <a:r>
              <a:rPr lang="en-US" altLang="en-US" b="1">
                <a:cs typeface="Times New Roman (Hebrew)" panose="02020603050405020304" pitchFamily="18" charset="0"/>
              </a:rPr>
              <a:t> = </a:t>
            </a:r>
            <a:r>
              <a:rPr lang="el-GR" altLang="en-US" b="1">
                <a:cs typeface="Times New Roman (Hebrew)" panose="02020603050405020304" pitchFamily="18" charset="0"/>
              </a:rPr>
              <a:t>Δ</a:t>
            </a:r>
            <a:r>
              <a:rPr lang="en-US" altLang="en-US" b="1" i="1">
                <a:cs typeface="Times New Roman (Hebrew)" panose="02020603050405020304" pitchFamily="18" charset="0"/>
              </a:rPr>
              <a:t>H</a:t>
            </a:r>
            <a:r>
              <a:rPr lang="en-US" altLang="en-US" b="1">
                <a:cs typeface="Times New Roman (Hebrew)" panose="02020603050405020304" pitchFamily="18" charset="0"/>
              </a:rPr>
              <a:t> - </a:t>
            </a:r>
            <a:r>
              <a:rPr lang="en-US" altLang="en-US" b="1" i="1">
                <a:cs typeface="Times New Roman (Hebrew)" panose="02020603050405020304" pitchFamily="18" charset="0"/>
              </a:rPr>
              <a:t>T</a:t>
            </a:r>
            <a:r>
              <a:rPr lang="el-GR" altLang="en-US" b="1">
                <a:cs typeface="Times New Roman (Hebrew)" panose="02020603050405020304" pitchFamily="18" charset="0"/>
              </a:rPr>
              <a:t>Δ</a:t>
            </a:r>
            <a:r>
              <a:rPr lang="en-US" altLang="en-US" b="1" i="1">
                <a:cs typeface="Times New Roman (Hebrew)" panose="02020603050405020304" pitchFamily="18" charset="0"/>
              </a:rPr>
              <a:t>S</a:t>
            </a:r>
            <a:r>
              <a:rPr lang="en-US" altLang="en-US" b="1" i="1" baseline="-25000">
                <a:cs typeface="Times New Roman (Hebrew)" panose="02020603050405020304" pitchFamily="18" charset="0"/>
              </a:rPr>
              <a:t>sys</a:t>
            </a:r>
            <a:endParaRPr lang="en-US" altLang="en-US" b="1" i="1">
              <a:cs typeface="Times New Roman (Hebrew)" panose="02020603050405020304" pitchFamily="18" charset="0"/>
            </a:endParaRPr>
          </a:p>
        </p:txBody>
      </p:sp>
      <p:sp>
        <p:nvSpPr>
          <p:cNvPr id="138245" name="Rectangle 1"/>
          <p:cNvSpPr>
            <a:spLocks noChangeArrowheads="1"/>
          </p:cNvSpPr>
          <p:nvPr/>
        </p:nvSpPr>
        <p:spPr bwMode="auto">
          <a:xfrm>
            <a:off x="5686425" y="2511425"/>
            <a:ext cx="2246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sz="2400" b="1">
                <a:cs typeface="Times New Roman (Hebrew)" panose="02020603050405020304" pitchFamily="18" charset="0"/>
              </a:rPr>
              <a:t>(constant temp)</a:t>
            </a:r>
          </a:p>
        </p:txBody>
      </p:sp>
      <p:sp>
        <p:nvSpPr>
          <p:cNvPr id="138246" name="Rectangle 30"/>
          <p:cNvSpPr>
            <a:spLocks noChangeArrowheads="1"/>
          </p:cNvSpPr>
          <p:nvPr/>
        </p:nvSpPr>
        <p:spPr bwMode="auto">
          <a:xfrm>
            <a:off x="0" y="5800725"/>
            <a:ext cx="3063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sz="2400" b="1">
                <a:cs typeface="Times New Roman (Hebrew)" panose="02020603050405020304" pitchFamily="18" charset="0"/>
              </a:rPr>
              <a:t>In biological systems:</a:t>
            </a:r>
          </a:p>
        </p:txBody>
      </p:sp>
      <p:sp>
        <p:nvSpPr>
          <p:cNvPr id="138247" name="Text Box 1028"/>
          <p:cNvSpPr txBox="1">
            <a:spLocks noChangeArrowheads="1"/>
          </p:cNvSpPr>
          <p:nvPr/>
        </p:nvSpPr>
        <p:spPr bwMode="auto">
          <a:xfrm>
            <a:off x="2478088" y="3921125"/>
            <a:ext cx="19494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cs typeface="Times New Roman (Hebrew)" panose="02020603050405020304" pitchFamily="18" charset="0"/>
              </a:rPr>
              <a:t>(</a:t>
            </a:r>
            <a:r>
              <a:rPr lang="el-GR" altLang="en-US" b="1">
                <a:solidFill>
                  <a:srgbClr val="FF0066"/>
                </a:solidFill>
                <a:cs typeface="Times New Roman (Hebrew)" panose="02020603050405020304" pitchFamily="18" charset="0"/>
              </a:rPr>
              <a:t>Δ</a:t>
            </a:r>
            <a:r>
              <a:rPr lang="en-US" altLang="en-US" b="1" i="1">
                <a:solidFill>
                  <a:srgbClr val="FF0066"/>
                </a:solidFill>
                <a:cs typeface="Times New Roman (Hebrew)" panose="02020603050405020304" pitchFamily="18" charset="0"/>
              </a:rPr>
              <a:t>U</a:t>
            </a:r>
            <a:r>
              <a:rPr lang="en-US" altLang="en-US" b="1">
                <a:cs typeface="Times New Roman (Hebrew)" panose="02020603050405020304" pitchFamily="18" charset="0"/>
              </a:rPr>
              <a:t> + </a:t>
            </a:r>
            <a:r>
              <a:rPr lang="el-GR" altLang="en-US" b="1">
                <a:cs typeface="Times New Roman (Hebrew)" panose="02020603050405020304" pitchFamily="18" charset="0"/>
              </a:rPr>
              <a:t>Δ</a:t>
            </a:r>
            <a:r>
              <a:rPr lang="en-US" altLang="en-US" b="1" i="1">
                <a:cs typeface="Times New Roman (Hebrew)" panose="02020603050405020304" pitchFamily="18" charset="0"/>
              </a:rPr>
              <a:t>K</a:t>
            </a:r>
            <a:r>
              <a:rPr lang="en-US" altLang="en-US" b="1">
                <a:cs typeface="Times New Roman (Hebrew)" panose="02020603050405020304" pitchFamily="18" charset="0"/>
              </a:rPr>
              <a:t>)</a:t>
            </a:r>
          </a:p>
        </p:txBody>
      </p:sp>
      <p:sp>
        <p:nvSpPr>
          <p:cNvPr id="16392" name="Text Box 5"/>
          <p:cNvSpPr txBox="1">
            <a:spLocks noChangeArrowheads="1"/>
          </p:cNvSpPr>
          <p:nvPr/>
        </p:nvSpPr>
        <p:spPr bwMode="auto">
          <a:xfrm>
            <a:off x="193675" y="947738"/>
            <a:ext cx="89503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512763" indent="-176213"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Force-field-based calculation of the potential energy</a:t>
            </a:r>
          </a:p>
          <a:p>
            <a:pPr marL="806450" lvl="1" indent="-341313" algn="l" rtl="0" eaLnBrk="1" hangingPunct="1">
              <a:spcBef>
                <a:spcPct val="50000"/>
              </a:spcBef>
              <a:buFont typeface="Wingdings" panose="05000000000000000000" pitchFamily="2" charset="2"/>
              <a:buChar char="Ø"/>
              <a:defRPr/>
            </a:pPr>
            <a:r>
              <a:rPr lang="en-US" altLang="en-US" sz="2600" dirty="0" smtClean="0">
                <a:latin typeface="+mj-lt"/>
              </a:rPr>
              <a:t>The potential energy can approximate the free energy:</a:t>
            </a:r>
          </a:p>
        </p:txBody>
      </p:sp>
      <p:cxnSp>
        <p:nvCxnSpPr>
          <p:cNvPr id="5" name="Straight Arrow Connector 4"/>
          <p:cNvCxnSpPr/>
          <p:nvPr/>
        </p:nvCxnSpPr>
        <p:spPr>
          <a:xfrm flipV="1">
            <a:off x="4010025" y="2979738"/>
            <a:ext cx="0" cy="3032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3473450" y="3698875"/>
            <a:ext cx="0" cy="3032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8251" name="Text Box 1028"/>
          <p:cNvSpPr txBox="1">
            <a:spLocks noChangeArrowheads="1"/>
          </p:cNvSpPr>
          <p:nvPr/>
        </p:nvSpPr>
        <p:spPr bwMode="auto">
          <a:xfrm>
            <a:off x="1901825" y="4708525"/>
            <a:ext cx="5621338"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l-GR" altLang="en-US" b="1">
                <a:cs typeface="Times New Roman (Hebrew)" panose="02020603050405020304" pitchFamily="18" charset="0"/>
              </a:rPr>
              <a:t>Δ</a:t>
            </a:r>
            <a:r>
              <a:rPr lang="en-US" altLang="en-US" b="1" i="1">
                <a:cs typeface="Times New Roman (Hebrew)" panose="02020603050405020304" pitchFamily="18" charset="0"/>
              </a:rPr>
              <a:t>G</a:t>
            </a:r>
            <a:r>
              <a:rPr lang="en-US" altLang="en-US" b="1">
                <a:cs typeface="Times New Roman (Hebrew)" panose="02020603050405020304" pitchFamily="18" charset="0"/>
              </a:rPr>
              <a:t> = </a:t>
            </a:r>
            <a:r>
              <a:rPr lang="el-GR" altLang="en-US" b="1">
                <a:solidFill>
                  <a:srgbClr val="FF0066"/>
                </a:solidFill>
                <a:cs typeface="Times New Roman (Hebrew)" panose="02020603050405020304" pitchFamily="18" charset="0"/>
              </a:rPr>
              <a:t>Δ</a:t>
            </a:r>
            <a:r>
              <a:rPr lang="en-US" altLang="en-US" b="1" i="1">
                <a:solidFill>
                  <a:srgbClr val="FF0066"/>
                </a:solidFill>
                <a:cs typeface="Times New Roman (Hebrew)" panose="02020603050405020304" pitchFamily="18" charset="0"/>
              </a:rPr>
              <a:t>U</a:t>
            </a:r>
            <a:r>
              <a:rPr lang="en-US" altLang="en-US" b="1">
                <a:cs typeface="Times New Roman (Hebrew)" panose="02020603050405020304" pitchFamily="18" charset="0"/>
              </a:rPr>
              <a:t> + </a:t>
            </a:r>
            <a:r>
              <a:rPr lang="el-GR" altLang="en-US" b="1">
                <a:cs typeface="Times New Roman (Hebrew)" panose="02020603050405020304" pitchFamily="18" charset="0"/>
              </a:rPr>
              <a:t>Δ</a:t>
            </a:r>
            <a:r>
              <a:rPr lang="en-US" altLang="en-US" b="1" i="1">
                <a:cs typeface="Times New Roman (Hebrew)" panose="02020603050405020304" pitchFamily="18" charset="0"/>
              </a:rPr>
              <a:t>K</a:t>
            </a:r>
            <a:r>
              <a:rPr lang="en-US" altLang="en-US" b="1">
                <a:cs typeface="Times New Roman (Hebrew)" panose="02020603050405020304" pitchFamily="18" charset="0"/>
              </a:rPr>
              <a:t> + </a:t>
            </a:r>
            <a:r>
              <a:rPr lang="el-GR" altLang="en-US" b="1">
                <a:cs typeface="Times New Roman (Hebrew)" panose="02020603050405020304" pitchFamily="18" charset="0"/>
              </a:rPr>
              <a:t>Δ</a:t>
            </a:r>
            <a:r>
              <a:rPr lang="en-US" altLang="en-US" b="1">
                <a:cs typeface="Times New Roman (Hebrew)" panose="02020603050405020304" pitchFamily="18" charset="0"/>
              </a:rPr>
              <a:t>(</a:t>
            </a:r>
            <a:r>
              <a:rPr lang="en-US" altLang="en-US" b="1" i="1">
                <a:cs typeface="Times New Roman (Hebrew)" panose="02020603050405020304" pitchFamily="18" charset="0"/>
              </a:rPr>
              <a:t>PV</a:t>
            </a:r>
            <a:r>
              <a:rPr lang="en-US" altLang="en-US" b="1">
                <a:cs typeface="Times New Roman (Hebrew)" panose="02020603050405020304" pitchFamily="18" charset="0"/>
              </a:rPr>
              <a:t>) - </a:t>
            </a:r>
            <a:r>
              <a:rPr lang="en-US" altLang="en-US" b="1" i="1">
                <a:cs typeface="Times New Roman (Hebrew)" panose="02020603050405020304" pitchFamily="18" charset="0"/>
              </a:rPr>
              <a:t>T</a:t>
            </a:r>
            <a:r>
              <a:rPr lang="el-GR" altLang="en-US" b="1">
                <a:cs typeface="Times New Roman (Hebrew)" panose="02020603050405020304" pitchFamily="18" charset="0"/>
              </a:rPr>
              <a:t>Δ</a:t>
            </a:r>
            <a:r>
              <a:rPr lang="en-US" altLang="en-US" b="1" i="1">
                <a:cs typeface="Times New Roman (Hebrew)" panose="02020603050405020304" pitchFamily="18" charset="0"/>
              </a:rPr>
              <a:t>S</a:t>
            </a:r>
            <a:r>
              <a:rPr lang="en-US" altLang="en-US" b="1" i="1" baseline="-25000">
                <a:cs typeface="Times New Roman (Hebrew)" panose="02020603050405020304" pitchFamily="18" charset="0"/>
              </a:rPr>
              <a:t>sys</a:t>
            </a:r>
            <a:endParaRPr lang="en-US" altLang="en-US" b="1" i="1">
              <a:cs typeface="Times New Roman (Hebrew)" panose="02020603050405020304" pitchFamily="18" charset="0"/>
            </a:endParaRPr>
          </a:p>
          <a:p>
            <a:pPr algn="l" rtl="0" eaLnBrk="1" hangingPunct="1">
              <a:spcBef>
                <a:spcPct val="50000"/>
              </a:spcBef>
              <a:buFontTx/>
              <a:buNone/>
            </a:pPr>
            <a:endParaRPr lang="en-US" altLang="en-US" b="1" i="1">
              <a:cs typeface="Times New Roman (Hebrew)" panose="02020603050405020304" pitchFamily="18" charset="0"/>
            </a:endParaRPr>
          </a:p>
        </p:txBody>
      </p:sp>
      <p:cxnSp>
        <p:nvCxnSpPr>
          <p:cNvPr id="8" name="Straight Connector 7"/>
          <p:cNvCxnSpPr/>
          <p:nvPr/>
        </p:nvCxnSpPr>
        <p:spPr>
          <a:xfrm>
            <a:off x="1901825" y="4552950"/>
            <a:ext cx="6030913" cy="0"/>
          </a:xfrm>
          <a:prstGeom prst="line">
            <a:avLst/>
          </a:prstGeom>
        </p:spPr>
        <p:style>
          <a:lnRef idx="1">
            <a:schemeClr val="accent1"/>
          </a:lnRef>
          <a:fillRef idx="0">
            <a:schemeClr val="accent1"/>
          </a:fillRef>
          <a:effectRef idx="0">
            <a:schemeClr val="accent1"/>
          </a:effectRef>
          <a:fontRef idx="minor">
            <a:schemeClr val="tx1"/>
          </a:fontRef>
        </p:style>
      </p:cxnSp>
      <p:sp>
        <p:nvSpPr>
          <p:cNvPr id="138253" name="Text Box 1028"/>
          <p:cNvSpPr txBox="1">
            <a:spLocks noChangeArrowheads="1"/>
          </p:cNvSpPr>
          <p:nvPr/>
        </p:nvSpPr>
        <p:spPr bwMode="auto">
          <a:xfrm>
            <a:off x="2735263" y="5729288"/>
            <a:ext cx="44418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l-GR" altLang="en-US" b="1">
                <a:cs typeface="Times New Roman (Hebrew)" panose="02020603050405020304" pitchFamily="18" charset="0"/>
              </a:rPr>
              <a:t>Δ</a:t>
            </a:r>
            <a:r>
              <a:rPr lang="en-US" altLang="en-US" b="1" i="1">
                <a:cs typeface="Times New Roman (Hebrew)" panose="02020603050405020304" pitchFamily="18" charset="0"/>
              </a:rPr>
              <a:t>G</a:t>
            </a:r>
            <a:r>
              <a:rPr lang="en-US" altLang="en-US" b="1">
                <a:cs typeface="Times New Roman (Hebrew)" panose="02020603050405020304" pitchFamily="18" charset="0"/>
              </a:rPr>
              <a:t> = </a:t>
            </a:r>
            <a:r>
              <a:rPr lang="el-GR" altLang="en-US" b="1">
                <a:solidFill>
                  <a:srgbClr val="FF0066"/>
                </a:solidFill>
                <a:cs typeface="Times New Roman (Hebrew)" panose="02020603050405020304" pitchFamily="18" charset="0"/>
              </a:rPr>
              <a:t>Δ</a:t>
            </a:r>
            <a:r>
              <a:rPr lang="en-US" altLang="en-US" b="1" i="1">
                <a:solidFill>
                  <a:srgbClr val="FF0066"/>
                </a:solidFill>
                <a:cs typeface="Times New Roman (Hebrew)" panose="02020603050405020304" pitchFamily="18" charset="0"/>
              </a:rPr>
              <a:t>U</a:t>
            </a:r>
            <a:r>
              <a:rPr lang="en-US" altLang="en-US" b="1">
                <a:cs typeface="Times New Roman (Hebrew)" panose="02020603050405020304" pitchFamily="18" charset="0"/>
              </a:rPr>
              <a:t> + </a:t>
            </a:r>
            <a:r>
              <a:rPr lang="el-GR" altLang="en-US" b="1">
                <a:cs typeface="Times New Roman (Hebrew)" panose="02020603050405020304" pitchFamily="18" charset="0"/>
              </a:rPr>
              <a:t>Δ</a:t>
            </a:r>
            <a:r>
              <a:rPr lang="en-US" altLang="en-US" b="1" i="1">
                <a:cs typeface="Times New Roman (Hebrew)" panose="02020603050405020304" pitchFamily="18" charset="0"/>
              </a:rPr>
              <a:t>K</a:t>
            </a:r>
            <a:r>
              <a:rPr lang="en-US" altLang="en-US" b="1">
                <a:cs typeface="Times New Roman (Hebrew)" panose="02020603050405020304" pitchFamily="18" charset="0"/>
              </a:rPr>
              <a:t> - </a:t>
            </a:r>
            <a:r>
              <a:rPr lang="en-US" altLang="en-US" b="1" i="1">
                <a:cs typeface="Times New Roman (Hebrew)" panose="02020603050405020304" pitchFamily="18" charset="0"/>
              </a:rPr>
              <a:t>T</a:t>
            </a:r>
            <a:r>
              <a:rPr lang="el-GR" altLang="en-US" b="1">
                <a:cs typeface="Times New Roman (Hebrew)" panose="02020603050405020304" pitchFamily="18" charset="0"/>
              </a:rPr>
              <a:t>Δ</a:t>
            </a:r>
            <a:r>
              <a:rPr lang="en-US" altLang="en-US" b="1" i="1">
                <a:cs typeface="Times New Roman (Hebrew)" panose="02020603050405020304" pitchFamily="18" charset="0"/>
              </a:rPr>
              <a:t>S</a:t>
            </a:r>
            <a:r>
              <a:rPr lang="en-US" altLang="en-US" b="1" i="1" baseline="-25000">
                <a:cs typeface="Times New Roman (Hebrew)" panose="02020603050405020304" pitchFamily="18" charset="0"/>
              </a:rPr>
              <a:t>sys</a:t>
            </a:r>
            <a:endParaRPr lang="en-US" altLang="en-US" b="1" i="1">
              <a:cs typeface="Times New Roman (Hebrew)" panose="02020603050405020304" pitchFamily="18" charset="0"/>
            </a:endParaRPr>
          </a:p>
        </p:txBody>
      </p:sp>
      <p:cxnSp>
        <p:nvCxnSpPr>
          <p:cNvPr id="17" name="Straight Arrow Connector 16"/>
          <p:cNvCxnSpPr/>
          <p:nvPr/>
        </p:nvCxnSpPr>
        <p:spPr>
          <a:xfrm flipV="1">
            <a:off x="5314950" y="6230938"/>
            <a:ext cx="1588" cy="27781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p:cNvSpPr txBox="1">
            <a:spLocks noRot="1" noChangeAspect="1" noMove="1" noResize="1" noEditPoints="1" noAdjustHandles="1" noChangeArrowheads="1" noChangeShapeType="1" noTextEdit="1"/>
          </p:cNvSpPr>
          <p:nvPr/>
        </p:nvSpPr>
        <p:spPr>
          <a:xfrm>
            <a:off x="4917281" y="6444582"/>
            <a:ext cx="903645" cy="402161"/>
          </a:xfrm>
          <a:prstGeom prst="rect">
            <a:avLst/>
          </a:prstGeom>
          <a:blipFill rotWithShape="0">
            <a:blip r:embed="rId3"/>
            <a:stretch>
              <a:fillRect l="-52027" t="-163636" r="-35135" b="-246970"/>
            </a:stretch>
          </a:blipFill>
        </p:spPr>
        <p:txBody>
          <a:bodyPr/>
          <a:lstStyle/>
          <a:p>
            <a:pPr>
              <a:defRPr/>
            </a:pPr>
            <a:r>
              <a:rPr lang="en-US">
                <a:noFill/>
                <a:ea typeface="Times New Roman (Hebrew)" charset="0"/>
                <a:cs typeface="Times New Roman (Hebrew)" charset="0"/>
              </a:rPr>
              <a:t>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grpSp>
        <p:nvGrpSpPr>
          <p:cNvPr id="140291" name="Group 14"/>
          <p:cNvGrpSpPr>
            <a:grpSpLocks/>
          </p:cNvGrpSpPr>
          <p:nvPr/>
        </p:nvGrpSpPr>
        <p:grpSpPr bwMode="auto">
          <a:xfrm>
            <a:off x="65088" y="2071688"/>
            <a:ext cx="9002712" cy="4786312"/>
            <a:chOff x="65338" y="2071516"/>
            <a:chExt cx="9002713" cy="4786483"/>
          </a:xfrm>
        </p:grpSpPr>
        <p:pic>
          <p:nvPicPr>
            <p:cNvPr id="140293" name="Picture 11"/>
            <p:cNvPicPr>
              <a:picLocks noChangeAspect="1"/>
            </p:cNvPicPr>
            <p:nvPr/>
          </p:nvPicPr>
          <p:blipFill>
            <a:blip r:embed="rId3">
              <a:extLst>
                <a:ext uri="{28A0092B-C50C-407E-A947-70E740481C1C}">
                  <a14:useLocalDpi xmlns:a14="http://schemas.microsoft.com/office/drawing/2010/main" val="0"/>
                </a:ext>
              </a:extLst>
            </a:blip>
            <a:srcRect l="23985" t="23740" r="35574" b="16832"/>
            <a:stretch>
              <a:fillRect/>
            </a:stretch>
          </p:blipFill>
          <p:spPr bwMode="auto">
            <a:xfrm>
              <a:off x="65338" y="2071516"/>
              <a:ext cx="5793235" cy="478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 Box 13"/>
            <p:cNvSpPr txBox="1">
              <a:spLocks noChangeArrowheads="1"/>
            </p:cNvSpPr>
            <p:nvPr/>
          </p:nvSpPr>
          <p:spPr bwMode="auto">
            <a:xfrm>
              <a:off x="5866998" y="2246573"/>
              <a:ext cx="294012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sz="2400">
                  <a:solidFill>
                    <a:srgbClr val="996633"/>
                  </a:solidFill>
                  <a:cs typeface="Times New Roman (Hebrew)" panose="02020603050405020304" pitchFamily="18" charset="0"/>
                </a:rPr>
                <a:t>covalent bond length</a:t>
              </a:r>
            </a:p>
          </p:txBody>
        </p:sp>
        <p:sp>
          <p:nvSpPr>
            <p:cNvPr id="140295" name="Text Box 14"/>
            <p:cNvSpPr txBox="1">
              <a:spLocks noChangeArrowheads="1"/>
            </p:cNvSpPr>
            <p:nvPr/>
          </p:nvSpPr>
          <p:spPr bwMode="auto">
            <a:xfrm>
              <a:off x="5866997" y="2982089"/>
              <a:ext cx="28438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sz="2400">
                  <a:solidFill>
                    <a:srgbClr val="996633"/>
                  </a:solidFill>
                  <a:cs typeface="Times New Roman (Hebrew)" panose="02020603050405020304" pitchFamily="18" charset="0"/>
                </a:rPr>
                <a:t>covalent bond angle</a:t>
              </a:r>
            </a:p>
          </p:txBody>
        </p:sp>
        <p:sp>
          <p:nvSpPr>
            <p:cNvPr id="140296" name="Text Box 15"/>
            <p:cNvSpPr txBox="1">
              <a:spLocks noChangeArrowheads="1"/>
            </p:cNvSpPr>
            <p:nvPr/>
          </p:nvSpPr>
          <p:spPr bwMode="auto">
            <a:xfrm>
              <a:off x="5866997" y="3729614"/>
              <a:ext cx="32010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sz="2400">
                  <a:solidFill>
                    <a:srgbClr val="996633"/>
                  </a:solidFill>
                  <a:cs typeface="Times New Roman (Hebrew)" panose="02020603050405020304" pitchFamily="18" charset="0"/>
                </a:rPr>
                <a:t>covalent bond dihedral angle</a:t>
              </a:r>
            </a:p>
          </p:txBody>
        </p:sp>
        <p:sp>
          <p:nvSpPr>
            <p:cNvPr id="140297" name="Text Box 16"/>
            <p:cNvSpPr txBox="1">
              <a:spLocks noChangeArrowheads="1"/>
            </p:cNvSpPr>
            <p:nvPr/>
          </p:nvSpPr>
          <p:spPr bwMode="auto">
            <a:xfrm>
              <a:off x="5848639" y="4526144"/>
              <a:ext cx="3219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sz="2400">
                  <a:solidFill>
                    <a:srgbClr val="996633"/>
                  </a:solidFill>
                  <a:cs typeface="Times New Roman (Hebrew)" panose="02020603050405020304" pitchFamily="18" charset="0"/>
                </a:rPr>
                <a:t>improper dihedral angle</a:t>
              </a:r>
            </a:p>
          </p:txBody>
        </p:sp>
        <p:sp>
          <p:nvSpPr>
            <p:cNvPr id="140298" name="Text Box 18"/>
            <p:cNvSpPr txBox="1">
              <a:spLocks noChangeArrowheads="1"/>
            </p:cNvSpPr>
            <p:nvPr/>
          </p:nvSpPr>
          <p:spPr bwMode="auto">
            <a:xfrm>
              <a:off x="5848639" y="5343764"/>
              <a:ext cx="2380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sz="2400">
                  <a:solidFill>
                    <a:srgbClr val="996633"/>
                  </a:solidFill>
                  <a:cs typeface="Times New Roman (Hebrew)" panose="02020603050405020304" pitchFamily="18" charset="0"/>
                </a:rPr>
                <a:t>vdW interactions</a:t>
              </a:r>
            </a:p>
          </p:txBody>
        </p:sp>
        <p:sp>
          <p:nvSpPr>
            <p:cNvPr id="140299" name="Text Box 19"/>
            <p:cNvSpPr txBox="1">
              <a:spLocks noChangeArrowheads="1"/>
            </p:cNvSpPr>
            <p:nvPr/>
          </p:nvSpPr>
          <p:spPr bwMode="auto">
            <a:xfrm>
              <a:off x="5832599" y="6252263"/>
              <a:ext cx="3235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sz="2400">
                  <a:solidFill>
                    <a:srgbClr val="996633"/>
                  </a:solidFill>
                  <a:cs typeface="Times New Roman (Hebrew)" panose="02020603050405020304" pitchFamily="18" charset="0"/>
                </a:rPr>
                <a:t>electrostatic interactions</a:t>
              </a:r>
            </a:p>
          </p:txBody>
        </p:sp>
      </p:grpSp>
      <p:sp>
        <p:nvSpPr>
          <p:cNvPr id="18436" name="Text Box 5"/>
          <p:cNvSpPr txBox="1">
            <a:spLocks noChangeArrowheads="1"/>
          </p:cNvSpPr>
          <p:nvPr/>
        </p:nvSpPr>
        <p:spPr bwMode="auto">
          <a:xfrm>
            <a:off x="193675" y="947738"/>
            <a:ext cx="89503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512763" indent="-176213"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Force-field-based calculation of the potential energy</a:t>
            </a:r>
          </a:p>
          <a:p>
            <a:pPr marL="852488" lvl="1" indent="-387350" algn="l" rtl="0" eaLnBrk="1" hangingPunct="1">
              <a:spcBef>
                <a:spcPct val="50000"/>
              </a:spcBef>
              <a:buFont typeface="Wingdings" panose="05000000000000000000" pitchFamily="2" charset="2"/>
              <a:buChar char="Ø"/>
              <a:defRPr/>
            </a:pPr>
            <a:r>
              <a:rPr lang="en-US" altLang="en-US" sz="2600" i="1" dirty="0" smtClean="0">
                <a:latin typeface="+mj-lt"/>
              </a:rPr>
              <a:t>U</a:t>
            </a:r>
            <a:r>
              <a:rPr lang="en-US" altLang="en-US" sz="2600" dirty="0" smtClean="0">
                <a:latin typeface="+mj-lt"/>
              </a:rPr>
              <a:t> is calculated using a force-field (</a:t>
            </a:r>
            <a:r>
              <a:rPr lang="en-US" altLang="en-US" sz="2600" b="1" i="1" dirty="0" smtClean="0">
                <a:solidFill>
                  <a:srgbClr val="FF0066"/>
                </a:solidFill>
                <a:latin typeface="+mj-lt"/>
              </a:rPr>
              <a:t>molecular mechanics</a:t>
            </a:r>
            <a:r>
              <a:rPr lang="en-US" altLang="en-US" sz="2600" dirty="0" smtClean="0">
                <a:latin typeface="+mj-lt"/>
              </a:rPr>
              <a:t>):</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
        <p:nvSpPr>
          <p:cNvPr id="26" name="Text Box 5"/>
          <p:cNvSpPr txBox="1">
            <a:spLocks noChangeArrowheads="1"/>
          </p:cNvSpPr>
          <p:nvPr/>
        </p:nvSpPr>
        <p:spPr bwMode="auto">
          <a:xfrm>
            <a:off x="193675" y="947738"/>
            <a:ext cx="895032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Configurational sampling</a:t>
            </a:r>
          </a:p>
          <a:p>
            <a:pPr marL="852488" lvl="2" indent="-387350" eaLnBrk="1" hangingPunct="1">
              <a:spcBef>
                <a:spcPct val="50000"/>
              </a:spcBef>
              <a:buFont typeface="Wingdings" panose="05000000000000000000" pitchFamily="2" charset="2"/>
              <a:buChar char="Ø"/>
              <a:defRPr/>
            </a:pPr>
            <a:r>
              <a:rPr lang="en-US" altLang="en-US" sz="2600" b="1" dirty="0" smtClean="0">
                <a:latin typeface="+mj-lt"/>
              </a:rPr>
              <a:t>Option 1</a:t>
            </a:r>
            <a:r>
              <a:rPr lang="en-US" altLang="en-US" sz="2600" dirty="0" smtClean="0">
                <a:latin typeface="+mj-lt"/>
              </a:rPr>
              <a:t>: sampling all possible configurations randomly and finding the lowest-energy one - impractical </a:t>
            </a:r>
          </a:p>
          <a:p>
            <a:pPr marL="852488" lvl="2" indent="-387350" eaLnBrk="1" hangingPunct="1">
              <a:spcBef>
                <a:spcPct val="50000"/>
              </a:spcBef>
              <a:buFont typeface="Wingdings" panose="05000000000000000000" pitchFamily="2" charset="2"/>
              <a:buChar char="Ø"/>
              <a:defRPr/>
            </a:pPr>
            <a:r>
              <a:rPr lang="en-US" altLang="en-US" sz="2600" b="1" dirty="0" smtClean="0">
                <a:latin typeface="+mj-lt"/>
              </a:rPr>
              <a:t>Option 2: </a:t>
            </a:r>
            <a:r>
              <a:rPr lang="en-US" altLang="en-US" sz="2600" b="1" dirty="0" smtClean="0">
                <a:solidFill>
                  <a:srgbClr val="FF0066"/>
                </a:solidFill>
                <a:latin typeface="+mj-lt"/>
              </a:rPr>
              <a:t>Energy minimization</a:t>
            </a:r>
          </a:p>
          <a:p>
            <a:pPr marL="1146175" lvl="2" indent="-341313" eaLnBrk="1" hangingPunct="1">
              <a:spcBef>
                <a:spcPct val="50000"/>
              </a:spcBef>
              <a:buFont typeface="+mj-lt"/>
              <a:buAutoNum type="arabicPeriod"/>
              <a:defRPr/>
            </a:pPr>
            <a:r>
              <a:rPr lang="en-US" altLang="en-US" dirty="0" smtClean="0">
                <a:latin typeface="+mj-lt"/>
              </a:rPr>
              <a:t>Calculate the potential energy of unfolded protein</a:t>
            </a:r>
          </a:p>
          <a:p>
            <a:pPr marL="1146175" lvl="2" indent="-341313" eaLnBrk="1" hangingPunct="1">
              <a:spcBef>
                <a:spcPct val="50000"/>
              </a:spcBef>
              <a:buFont typeface="+mj-lt"/>
              <a:buAutoNum type="arabicPeriod"/>
              <a:defRPr/>
            </a:pPr>
            <a:r>
              <a:rPr lang="en-US" altLang="en-US" dirty="0" smtClean="0">
                <a:latin typeface="+mj-lt"/>
              </a:rPr>
              <a:t>Introduce small changes in atoms location and recalculate</a:t>
            </a:r>
          </a:p>
          <a:p>
            <a:pPr marL="1146175" lvl="2" indent="-341313" eaLnBrk="1" hangingPunct="1">
              <a:spcBef>
                <a:spcPct val="50000"/>
              </a:spcBef>
              <a:buFont typeface="+mj-lt"/>
              <a:buAutoNum type="arabicPeriod"/>
              <a:defRPr/>
            </a:pPr>
            <a:r>
              <a:rPr lang="en-US" altLang="en-US" dirty="0" smtClean="0">
                <a:latin typeface="+mj-lt"/>
              </a:rPr>
              <a:t>If energy is lower – accept and do steps 1-2 again. If energy is higher, make another change until energy is lower</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
        <p:nvSpPr>
          <p:cNvPr id="22531" name="Text Box 5"/>
          <p:cNvSpPr txBox="1">
            <a:spLocks noChangeArrowheads="1"/>
          </p:cNvSpPr>
          <p:nvPr/>
        </p:nvSpPr>
        <p:spPr bwMode="auto">
          <a:xfrm>
            <a:off x="193675" y="947738"/>
            <a:ext cx="89503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512763" indent="-176213"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Configurational sampling</a:t>
            </a:r>
          </a:p>
          <a:p>
            <a:pPr marL="852488" lvl="2" indent="-387350" algn="l" rtl="0" eaLnBrk="1" hangingPunct="1">
              <a:spcBef>
                <a:spcPct val="50000"/>
              </a:spcBef>
              <a:buFont typeface="Wingdings" panose="05000000000000000000" pitchFamily="2" charset="2"/>
              <a:buChar char="Ø"/>
              <a:defRPr/>
            </a:pPr>
            <a:r>
              <a:rPr lang="en-US" altLang="en-US" sz="2600" b="1" dirty="0" smtClean="0">
                <a:latin typeface="+mj-lt"/>
              </a:rPr>
              <a:t>Problem</a:t>
            </a:r>
            <a:r>
              <a:rPr lang="en-US" altLang="en-US" sz="2600" dirty="0" smtClean="0">
                <a:latin typeface="+mj-lt"/>
              </a:rPr>
              <a:t>: random changes in atomic locations may drive the system towards higher-energy configurations</a:t>
            </a:r>
            <a:endParaRPr lang="en-US" altLang="en-US" sz="2600" b="1" dirty="0" smtClean="0">
              <a:latin typeface="+mj-lt"/>
            </a:endParaRPr>
          </a:p>
          <a:p>
            <a:pPr marL="852488" lvl="2" indent="-387350" algn="l" rtl="0" eaLnBrk="1" hangingPunct="1">
              <a:spcBef>
                <a:spcPct val="50000"/>
              </a:spcBef>
              <a:buFont typeface="Wingdings" panose="05000000000000000000" pitchFamily="2" charset="2"/>
              <a:buChar char="Ø"/>
              <a:defRPr/>
            </a:pPr>
            <a:r>
              <a:rPr lang="en-US" altLang="en-US" sz="2600" b="1" dirty="0" smtClean="0">
                <a:latin typeface="+mj-lt"/>
              </a:rPr>
              <a:t>Solution:</a:t>
            </a:r>
            <a:r>
              <a:rPr lang="en-US" altLang="en-US" sz="2600" dirty="0" smtClean="0">
                <a:latin typeface="+mj-lt"/>
              </a:rPr>
              <a:t> the changes in atom location are predicted in response to the force applied on the atoms (</a:t>
            </a:r>
            <a:r>
              <a:rPr lang="en-US" altLang="en-US" sz="2600" b="1" i="1" dirty="0" smtClean="0">
                <a:solidFill>
                  <a:srgbClr val="FF0066"/>
                </a:solidFill>
                <a:latin typeface="+mj-lt"/>
              </a:rPr>
              <a:t>molecular dynamics</a:t>
            </a:r>
            <a:r>
              <a:rPr lang="en-US" altLang="en-US" sz="2600" dirty="0" smtClean="0">
                <a:latin typeface="+mj-lt"/>
              </a:rPr>
              <a:t>)</a:t>
            </a:r>
          </a:p>
        </p:txBody>
      </p:sp>
      <p:grpSp>
        <p:nvGrpSpPr>
          <p:cNvPr id="2" name="Group 1"/>
          <p:cNvGrpSpPr/>
          <p:nvPr/>
        </p:nvGrpSpPr>
        <p:grpSpPr>
          <a:xfrm>
            <a:off x="1153628" y="3619500"/>
            <a:ext cx="7287110" cy="2907465"/>
            <a:chOff x="1153628" y="3619500"/>
            <a:chExt cx="7287110" cy="2907465"/>
          </a:xfrm>
        </p:grpSpPr>
        <p:grpSp>
          <p:nvGrpSpPr>
            <p:cNvPr id="144388" name="Group 27"/>
            <p:cNvGrpSpPr>
              <a:grpSpLocks/>
            </p:cNvGrpSpPr>
            <p:nvPr/>
          </p:nvGrpSpPr>
          <p:grpSpPr bwMode="auto">
            <a:xfrm>
              <a:off x="2722563" y="3619500"/>
              <a:ext cx="5718175" cy="2527300"/>
              <a:chOff x="2132979" y="3458567"/>
              <a:chExt cx="5717295" cy="2527114"/>
            </a:xfrm>
          </p:grpSpPr>
          <p:pic>
            <p:nvPicPr>
              <p:cNvPr id="144393" name="Picture 28"/>
              <p:cNvPicPr>
                <a:picLocks noChangeAspect="1"/>
              </p:cNvPicPr>
              <p:nvPr/>
            </p:nvPicPr>
            <p:blipFill>
              <a:blip r:embed="rId3">
                <a:extLst>
                  <a:ext uri="{28A0092B-C50C-407E-A947-70E740481C1C}">
                    <a14:useLocalDpi xmlns:a14="http://schemas.microsoft.com/office/drawing/2010/main" val="0"/>
                  </a:ext>
                </a:extLst>
              </a:blip>
              <a:srcRect l="48767" t="62115" r="22874" b="27138"/>
              <a:stretch>
                <a:fillRect/>
              </a:stretch>
            </p:blipFill>
            <p:spPr bwMode="auto">
              <a:xfrm>
                <a:off x="2132979" y="4117975"/>
                <a:ext cx="5172982" cy="110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4" name="Text Box 11"/>
              <p:cNvSpPr txBox="1">
                <a:spLocks noChangeArrowheads="1"/>
              </p:cNvSpPr>
              <p:nvPr/>
            </p:nvSpPr>
            <p:spPr bwMode="auto">
              <a:xfrm>
                <a:off x="2555124" y="3748521"/>
                <a:ext cx="195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996633"/>
                    </a:solidFill>
                    <a:cs typeface="Times New Roman (Hebrew)" panose="02020603050405020304" pitchFamily="18" charset="0"/>
                  </a:rPr>
                  <a:t>acceleration</a:t>
                </a:r>
              </a:p>
            </p:txBody>
          </p:sp>
          <p:sp>
            <p:nvSpPr>
              <p:cNvPr id="144395" name="Line 12"/>
              <p:cNvSpPr>
                <a:spLocks noChangeShapeType="1"/>
              </p:cNvSpPr>
              <p:nvPr/>
            </p:nvSpPr>
            <p:spPr bwMode="auto">
              <a:xfrm flipH="1">
                <a:off x="3527930" y="4205721"/>
                <a:ext cx="1588" cy="40327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396" name="Text Box 13"/>
              <p:cNvSpPr txBox="1">
                <a:spLocks noChangeArrowheads="1"/>
              </p:cNvSpPr>
              <p:nvPr/>
            </p:nvSpPr>
            <p:spPr bwMode="auto">
              <a:xfrm>
                <a:off x="4055811" y="3469991"/>
                <a:ext cx="195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996633"/>
                    </a:solidFill>
                    <a:cs typeface="Times New Roman (Hebrew)" panose="02020603050405020304" pitchFamily="18" charset="0"/>
                  </a:rPr>
                  <a:t>velocity</a:t>
                </a:r>
              </a:p>
            </p:txBody>
          </p:sp>
          <p:sp>
            <p:nvSpPr>
              <p:cNvPr id="144397" name="Line 14"/>
              <p:cNvSpPr>
                <a:spLocks noChangeShapeType="1"/>
              </p:cNvSpPr>
              <p:nvPr/>
            </p:nvSpPr>
            <p:spPr bwMode="auto">
              <a:xfrm flipH="1">
                <a:off x="5009899" y="3898616"/>
                <a:ext cx="1588" cy="4016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398" name="Text Box 9"/>
              <p:cNvSpPr txBox="1">
                <a:spLocks noChangeArrowheads="1"/>
              </p:cNvSpPr>
              <p:nvPr/>
            </p:nvSpPr>
            <p:spPr bwMode="auto">
              <a:xfrm>
                <a:off x="2650418" y="5360899"/>
                <a:ext cx="1125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996633"/>
                    </a:solidFill>
                    <a:cs typeface="Times New Roman (Hebrew)" panose="02020603050405020304" pitchFamily="18" charset="0"/>
                  </a:rPr>
                  <a:t>mass</a:t>
                </a:r>
              </a:p>
            </p:txBody>
          </p:sp>
          <p:sp>
            <p:nvSpPr>
              <p:cNvPr id="144399" name="Line 10"/>
              <p:cNvSpPr>
                <a:spLocks noChangeShapeType="1"/>
              </p:cNvSpPr>
              <p:nvPr/>
            </p:nvSpPr>
            <p:spPr bwMode="auto">
              <a:xfrm flipV="1">
                <a:off x="3213187" y="4957525"/>
                <a:ext cx="0" cy="46804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400" name="Text Box 13"/>
              <p:cNvSpPr txBox="1">
                <a:spLocks noChangeArrowheads="1"/>
              </p:cNvSpPr>
              <p:nvPr/>
            </p:nvSpPr>
            <p:spPr bwMode="auto">
              <a:xfrm>
                <a:off x="5894474" y="3458567"/>
                <a:ext cx="195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996633"/>
                    </a:solidFill>
                    <a:cs typeface="Times New Roman (Hebrew)" panose="02020603050405020304" pitchFamily="18" charset="0"/>
                  </a:rPr>
                  <a:t>position</a:t>
                </a:r>
              </a:p>
            </p:txBody>
          </p:sp>
          <p:sp>
            <p:nvSpPr>
              <p:cNvPr id="144401" name="Line 14"/>
              <p:cNvSpPr>
                <a:spLocks noChangeShapeType="1"/>
              </p:cNvSpPr>
              <p:nvPr/>
            </p:nvSpPr>
            <p:spPr bwMode="auto">
              <a:xfrm flipH="1">
                <a:off x="6848562" y="3887192"/>
                <a:ext cx="1588" cy="4016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402" name="Text Box 13"/>
              <p:cNvSpPr txBox="1">
                <a:spLocks noChangeArrowheads="1"/>
              </p:cNvSpPr>
              <p:nvPr/>
            </p:nvSpPr>
            <p:spPr bwMode="auto">
              <a:xfrm>
                <a:off x="5709573" y="5528481"/>
                <a:ext cx="195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996633"/>
                    </a:solidFill>
                    <a:cs typeface="Times New Roman (Hebrew)" panose="02020603050405020304" pitchFamily="18" charset="0"/>
                  </a:rPr>
                  <a:t>position</a:t>
                </a:r>
              </a:p>
            </p:txBody>
          </p:sp>
          <p:sp>
            <p:nvSpPr>
              <p:cNvPr id="144403" name="Line 14"/>
              <p:cNvSpPr>
                <a:spLocks noChangeShapeType="1"/>
              </p:cNvSpPr>
              <p:nvPr/>
            </p:nvSpPr>
            <p:spPr bwMode="auto">
              <a:xfrm flipH="1">
                <a:off x="6687473" y="5221434"/>
                <a:ext cx="1588" cy="401638"/>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144389" name="Text Box 5"/>
            <p:cNvSpPr txBox="1">
              <a:spLocks noChangeArrowheads="1"/>
            </p:cNvSpPr>
            <p:nvPr/>
          </p:nvSpPr>
          <p:spPr bwMode="auto">
            <a:xfrm>
              <a:off x="1817688" y="6066590"/>
              <a:ext cx="4040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dirty="0">
                  <a:latin typeface="Arial" panose="020B0604020202020204" pitchFamily="34" charset="0"/>
                  <a:cs typeface="Times New Roman (Hebrew)" panose="02020603050405020304" pitchFamily="18" charset="0"/>
                </a:rPr>
                <a:t>(Newton’s 2</a:t>
              </a:r>
              <a:r>
                <a:rPr lang="en-US" altLang="en-US" sz="2400" baseline="30000" dirty="0">
                  <a:latin typeface="Arial" panose="020B0604020202020204" pitchFamily="34" charset="0"/>
                  <a:cs typeface="Times New Roman (Hebrew)" panose="02020603050405020304" pitchFamily="18" charset="0"/>
                </a:rPr>
                <a:t>nd</a:t>
              </a:r>
              <a:r>
                <a:rPr lang="en-US" altLang="en-US" sz="2400" dirty="0">
                  <a:latin typeface="Arial" panose="020B0604020202020204" pitchFamily="34" charset="0"/>
                  <a:cs typeface="Times New Roman (Hebrew)" panose="02020603050405020304" pitchFamily="18" charset="0"/>
                </a:rPr>
                <a:t> law of motion)</a:t>
              </a:r>
            </a:p>
          </p:txBody>
        </p:sp>
        <p:grpSp>
          <p:nvGrpSpPr>
            <p:cNvPr id="144390" name="Group 3"/>
            <p:cNvGrpSpPr>
              <a:grpSpLocks/>
            </p:cNvGrpSpPr>
            <p:nvPr/>
          </p:nvGrpSpPr>
          <p:grpSpPr bwMode="auto">
            <a:xfrm>
              <a:off x="1492250" y="4297363"/>
              <a:ext cx="1314450" cy="1138237"/>
              <a:chOff x="1668378" y="4345135"/>
              <a:chExt cx="1315453" cy="1138990"/>
            </a:xfrm>
          </p:grpSpPr>
          <p:pic>
            <p:nvPicPr>
              <p:cNvPr id="144391" name="Picture 41"/>
              <p:cNvPicPr>
                <a:picLocks noChangeAspect="1"/>
              </p:cNvPicPr>
              <p:nvPr/>
            </p:nvPicPr>
            <p:blipFill>
              <a:blip r:embed="rId4">
                <a:extLst>
                  <a:ext uri="{28A0092B-C50C-407E-A947-70E740481C1C}">
                    <a14:useLocalDpi xmlns:a14="http://schemas.microsoft.com/office/drawing/2010/main" val="0"/>
                  </a:ext>
                </a:extLst>
              </a:blip>
              <a:srcRect l="63782" t="41722" r="30766" b="48190"/>
              <a:stretch>
                <a:fillRect/>
              </a:stretch>
            </p:blipFill>
            <p:spPr bwMode="auto">
              <a:xfrm>
                <a:off x="1668378" y="4377219"/>
                <a:ext cx="1064207" cy="110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42"/>
              <p:cNvPicPr>
                <a:picLocks noChangeAspect="1"/>
              </p:cNvPicPr>
              <p:nvPr/>
            </p:nvPicPr>
            <p:blipFill>
              <a:blip r:embed="rId4">
                <a:extLst>
                  <a:ext uri="{28A0092B-C50C-407E-A947-70E740481C1C}">
                    <a14:useLocalDpi xmlns:a14="http://schemas.microsoft.com/office/drawing/2010/main" val="0"/>
                  </a:ext>
                </a:extLst>
              </a:blip>
              <a:srcRect l="60110" t="41722" r="38519" b="48190"/>
              <a:stretch>
                <a:fillRect/>
              </a:stretch>
            </p:blipFill>
            <p:spPr bwMode="auto">
              <a:xfrm>
                <a:off x="2716539" y="4345135"/>
                <a:ext cx="267292" cy="110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19"/>
            <p:cNvSpPr txBox="1"/>
            <p:nvPr/>
          </p:nvSpPr>
          <p:spPr>
            <a:xfrm>
              <a:off x="1153628" y="4490873"/>
              <a:ext cx="338554" cy="646331"/>
            </a:xfrm>
            <a:prstGeom prst="rect">
              <a:avLst/>
            </a:prstGeom>
            <a:noFill/>
          </p:spPr>
          <p:txBody>
            <a:bodyPr wrap="none" rtlCol="0">
              <a:spAutoFit/>
            </a:bodyPr>
            <a:lstStyle/>
            <a:p>
              <a:r>
                <a:rPr lang="en-US" sz="3600" dirty="0" smtClean="0"/>
                <a:t>-</a:t>
              </a:r>
              <a:endParaRPr lang="en-US" sz="3600" dirty="0"/>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3">
            <a:extLst>
              <a:ext uri="{28A0092B-C50C-407E-A947-70E740481C1C}">
                <a14:useLocalDpi xmlns:a14="http://schemas.microsoft.com/office/drawing/2010/main" val="0"/>
              </a:ext>
            </a:extLst>
          </a:blip>
          <a:srcRect l="29512" t="25159" r="34634" b="22511"/>
          <a:stretch>
            <a:fillRect/>
          </a:stretch>
        </p:blipFill>
        <p:spPr bwMode="auto">
          <a:xfrm>
            <a:off x="2311400" y="2734011"/>
            <a:ext cx="4665663"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44463" y="914400"/>
            <a:ext cx="899953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Steps:</a:t>
            </a:r>
          </a:p>
          <a:p>
            <a:pPr marL="909638" lvl="1" indent="-514350" algn="l" rtl="0" eaLnBrk="1" hangingPunct="1">
              <a:spcBef>
                <a:spcPct val="50000"/>
              </a:spcBef>
              <a:buFont typeface="+mj-lt"/>
              <a:buAutoNum type="arabicPeriod"/>
              <a:defRPr/>
            </a:pPr>
            <a:r>
              <a:rPr lang="en-US" altLang="en-US" sz="2600" dirty="0" smtClean="0">
                <a:latin typeface="+mj-lt"/>
              </a:rPr>
              <a:t>X-rays are fired at a 3D crystal of the protein</a:t>
            </a:r>
          </a:p>
          <a:p>
            <a:pPr marL="909638" lvl="1" indent="-514350" algn="l" rtl="0" eaLnBrk="1" hangingPunct="1">
              <a:spcBef>
                <a:spcPct val="50000"/>
              </a:spcBef>
              <a:buFont typeface="+mj-lt"/>
              <a:buAutoNum type="arabicPeriod"/>
              <a:defRPr/>
            </a:pPr>
            <a:r>
              <a:rPr lang="en-US" altLang="en-US" sz="2600" dirty="0" smtClean="0">
                <a:latin typeface="+mj-lt"/>
              </a:rPr>
              <a:t>The diffraction pattern is mathematically (FT) converted to </a:t>
            </a:r>
            <a:r>
              <a:rPr lang="en-US" altLang="en-US" sz="2600" b="1" dirty="0">
                <a:solidFill>
                  <a:srgbClr val="FF0066"/>
                </a:solidFill>
                <a:latin typeface="+mj-lt"/>
              </a:rPr>
              <a:t>electron density map</a:t>
            </a:r>
            <a:endParaRPr lang="en-US" altLang="en-US" sz="2600" b="1" dirty="0" smtClean="0">
              <a:solidFill>
                <a:srgbClr val="FF0066"/>
              </a:solidFill>
              <a:latin typeface="+mj-lt"/>
            </a:endParaRPr>
          </a:p>
        </p:txBody>
      </p:sp>
      <p:sp>
        <p:nvSpPr>
          <p:cNvPr id="31748"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diffraction (crystallography)</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pic>
        <p:nvPicPr>
          <p:cNvPr id="1464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8475" y="2388205"/>
            <a:ext cx="5594852" cy="4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5"/>
          <p:cNvSpPr txBox="1">
            <a:spLocks noChangeArrowheads="1"/>
          </p:cNvSpPr>
          <p:nvPr/>
        </p:nvSpPr>
        <p:spPr bwMode="auto">
          <a:xfrm>
            <a:off x="193675" y="947738"/>
            <a:ext cx="89503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512763" indent="-176213"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Configurational sampling</a:t>
            </a:r>
          </a:p>
          <a:p>
            <a:pPr marL="914400" lvl="1" indent="-449263" algn="l" rtl="0" eaLnBrk="1" hangingPunct="1">
              <a:spcBef>
                <a:spcPct val="50000"/>
              </a:spcBef>
              <a:buFont typeface="Wingdings" panose="05000000000000000000" pitchFamily="2" charset="2"/>
              <a:buChar char="Ø"/>
              <a:defRPr/>
            </a:pPr>
            <a:r>
              <a:rPr lang="en-US" altLang="en-US" sz="2600" b="1" dirty="0" smtClean="0">
                <a:latin typeface="+mj-lt"/>
              </a:rPr>
              <a:t>Problem</a:t>
            </a:r>
            <a:r>
              <a:rPr lang="en-US" altLang="en-US" sz="2600" dirty="0" smtClean="0">
                <a:latin typeface="+mj-lt"/>
              </a:rPr>
              <a:t>: protein folding involves local energy minima </a:t>
            </a:r>
            <a:r>
              <a:rPr lang="en-US" altLang="en-US" sz="2600" b="1" dirty="0" smtClean="0">
                <a:latin typeface="+mj-lt"/>
                <a:sym typeface="Symbol" panose="05050102010706020507" pitchFamily="18" charset="2"/>
              </a:rPr>
              <a:t></a:t>
            </a:r>
            <a:r>
              <a:rPr lang="en-US" altLang="en-US" sz="2600" dirty="0" smtClean="0">
                <a:latin typeface="+mj-lt"/>
              </a:rPr>
              <a:t> </a:t>
            </a:r>
            <a:r>
              <a:rPr lang="en-US" altLang="en-US" sz="2600" smtClean="0">
                <a:latin typeface="+mj-lt"/>
              </a:rPr>
              <a:t>the simulation gets </a:t>
            </a:r>
            <a:r>
              <a:rPr lang="en-US" altLang="en-US" sz="2600" dirty="0" smtClean="0">
                <a:latin typeface="+mj-lt"/>
              </a:rPr>
              <a:t>the stuck!</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
        <p:nvSpPr>
          <p:cNvPr id="148483" name="Text Box 5"/>
          <p:cNvSpPr txBox="1">
            <a:spLocks noChangeArrowheads="1"/>
          </p:cNvSpPr>
          <p:nvPr/>
        </p:nvSpPr>
        <p:spPr bwMode="auto">
          <a:xfrm>
            <a:off x="193675" y="947738"/>
            <a:ext cx="895032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49263"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Configurational sampling</a:t>
            </a:r>
          </a:p>
          <a:p>
            <a:pPr lvl="1" algn="l" rtl="0" eaLnBrk="1" hangingPunct="1">
              <a:spcBef>
                <a:spcPct val="50000"/>
              </a:spcBef>
              <a:buFont typeface="Wingdings" panose="05000000000000000000" pitchFamily="2" charset="2"/>
              <a:buChar char="Ø"/>
            </a:pPr>
            <a:r>
              <a:rPr lang="en-US" altLang="en-US" sz="2600" b="1"/>
              <a:t>Solution</a:t>
            </a:r>
            <a:r>
              <a:rPr lang="en-US" altLang="en-US" sz="2600"/>
              <a:t>: the kinetic barriers are overcome by virtual heating, which translates into atomic motions (</a:t>
            </a:r>
            <a:r>
              <a:rPr lang="en-US" altLang="en-US" sz="2600" b="1" i="1">
                <a:solidFill>
                  <a:srgbClr val="FF0066"/>
                </a:solidFill>
              </a:rPr>
              <a:t>simulated annealing</a:t>
            </a:r>
            <a:r>
              <a:rPr lang="en-US" altLang="en-US" sz="2600"/>
              <a:t>)</a:t>
            </a:r>
          </a:p>
          <a:p>
            <a:pPr algn="l" rtl="0" eaLnBrk="1" hangingPunct="1">
              <a:spcBef>
                <a:spcPct val="50000"/>
              </a:spcBef>
            </a:pPr>
            <a:endParaRPr lang="en-US" altLang="en-US" sz="2600" b="1">
              <a:solidFill>
                <a:srgbClr val="339933"/>
              </a:solidFill>
              <a:latin typeface="Arial" panose="020B0604020202020204" pitchFamily="34" charset="0"/>
              <a:cs typeface="Times New Roman (Hebrew)" panose="02020603050405020304" pitchFamily="18" charset="0"/>
            </a:endParaRP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Extensive sampling allows to estimate </a:t>
            </a:r>
            <a:r>
              <a:rPr lang="el-GR" altLang="en-US" sz="2600" b="1" i="1">
                <a:solidFill>
                  <a:srgbClr val="FF0066"/>
                </a:solidFill>
                <a:latin typeface="Arial" panose="020B0604020202020204" pitchFamily="34" charset="0"/>
                <a:cs typeface="Times New Roman (Hebrew)" panose="02020603050405020304" pitchFamily="18" charset="0"/>
              </a:rPr>
              <a:t>Δ</a:t>
            </a:r>
            <a:r>
              <a:rPr lang="en-US" altLang="en-US" sz="2600" b="1" i="1">
                <a:solidFill>
                  <a:srgbClr val="FF0066"/>
                </a:solidFill>
                <a:latin typeface="Arial" panose="020B0604020202020204" pitchFamily="34" charset="0"/>
                <a:cs typeface="Times New Roman (Hebrew)" panose="02020603050405020304" pitchFamily="18" charset="0"/>
              </a:rPr>
              <a:t>S</a:t>
            </a:r>
            <a:r>
              <a:rPr lang="en-US" altLang="en-US" sz="2600" b="1" i="1" baseline="-25000">
                <a:solidFill>
                  <a:srgbClr val="FF0066"/>
                </a:solidFill>
                <a:latin typeface="Arial" panose="020B0604020202020204" pitchFamily="34" charset="0"/>
                <a:cs typeface="Times New Roman (Hebrew)" panose="02020603050405020304" pitchFamily="18" charset="0"/>
              </a:rPr>
              <a:t>sys</a:t>
            </a:r>
            <a:r>
              <a:rPr lang="en-US" altLang="en-US" sz="2600" b="1">
                <a:solidFill>
                  <a:srgbClr val="339933"/>
                </a:solidFill>
                <a:latin typeface="Arial" panose="020B0604020202020204" pitchFamily="34" charset="0"/>
                <a:cs typeface="Times New Roman (Hebrew)" panose="02020603050405020304" pitchFamily="18" charset="0"/>
              </a:rPr>
              <a:t>:</a:t>
            </a:r>
          </a:p>
        </p:txBody>
      </p:sp>
      <p:grpSp>
        <p:nvGrpSpPr>
          <p:cNvPr id="148484" name="Group 2"/>
          <p:cNvGrpSpPr>
            <a:grpSpLocks/>
          </p:cNvGrpSpPr>
          <p:nvPr/>
        </p:nvGrpSpPr>
        <p:grpSpPr bwMode="auto">
          <a:xfrm>
            <a:off x="2830513" y="4384675"/>
            <a:ext cx="4997450" cy="1947863"/>
            <a:chOff x="2879081" y="3406715"/>
            <a:chExt cx="4997593" cy="1947227"/>
          </a:xfrm>
        </p:grpSpPr>
        <p:sp>
          <p:nvSpPr>
            <p:cNvPr id="148485" name="Rectangle 1"/>
            <p:cNvSpPr>
              <a:spLocks noChangeArrowheads="1"/>
            </p:cNvSpPr>
            <p:nvPr/>
          </p:nvSpPr>
          <p:spPr bwMode="auto">
            <a:xfrm>
              <a:off x="3135754" y="3406715"/>
              <a:ext cx="24064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r>
                <a:rPr lang="en-US" altLang="en-US" sz="4400" i="1">
                  <a:cs typeface="Times New Roman" panose="02020603050405020304" pitchFamily="18" charset="0"/>
                </a:rPr>
                <a:t>S</a:t>
              </a:r>
              <a:r>
                <a:rPr lang="en-US" altLang="en-US" sz="4400">
                  <a:cs typeface="Times New Roman" panose="02020603050405020304" pitchFamily="18" charset="0"/>
                </a:rPr>
                <a:t> = </a:t>
              </a:r>
              <a:r>
                <a:rPr lang="en-US" altLang="en-US" sz="4400" i="1">
                  <a:cs typeface="Times New Roman" panose="02020603050405020304" pitchFamily="18" charset="0"/>
                </a:rPr>
                <a:t>k</a:t>
              </a:r>
              <a:r>
                <a:rPr lang="en-US" altLang="en-US" sz="4400" i="1" baseline="-25000">
                  <a:cs typeface="Times New Roman" panose="02020603050405020304" pitchFamily="18" charset="0"/>
                </a:rPr>
                <a:t>B</a:t>
              </a:r>
              <a:r>
                <a:rPr lang="en-US" altLang="en-US" sz="4400">
                  <a:cs typeface="Times New Roman" panose="02020603050405020304" pitchFamily="18" charset="0"/>
                </a:rPr>
                <a:t>lnΩ</a:t>
              </a:r>
            </a:p>
          </p:txBody>
        </p:sp>
        <p:sp>
          <p:nvSpPr>
            <p:cNvPr id="148486" name="Text Box 13"/>
            <p:cNvSpPr txBox="1">
              <a:spLocks noChangeArrowheads="1"/>
            </p:cNvSpPr>
            <p:nvPr/>
          </p:nvSpPr>
          <p:spPr bwMode="auto">
            <a:xfrm>
              <a:off x="2879081" y="4522945"/>
              <a:ext cx="49975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996633"/>
                  </a:solidFill>
                  <a:cs typeface="Times New Roman (Hebrew)" panose="02020603050405020304" pitchFamily="18" charset="0"/>
                </a:rPr>
                <a:t>number of possible system configurations</a:t>
              </a:r>
            </a:p>
          </p:txBody>
        </p:sp>
        <p:sp>
          <p:nvSpPr>
            <p:cNvPr id="148487" name="Line 14"/>
            <p:cNvSpPr>
              <a:spLocks noChangeShapeType="1"/>
            </p:cNvSpPr>
            <p:nvPr/>
          </p:nvSpPr>
          <p:spPr bwMode="auto">
            <a:xfrm flipH="1">
              <a:off x="5256092" y="4151730"/>
              <a:ext cx="1588" cy="401638"/>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
        <p:nvSpPr>
          <p:cNvPr id="28675" name="Text Box 5"/>
          <p:cNvSpPr txBox="1">
            <a:spLocks noChangeArrowheads="1"/>
          </p:cNvSpPr>
          <p:nvPr/>
        </p:nvSpPr>
        <p:spPr bwMode="auto">
          <a:xfrm>
            <a:off x="193675" y="947738"/>
            <a:ext cx="8950325"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512763" indent="-176213"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MD cannot describe protein folding. Why?</a:t>
            </a:r>
          </a:p>
          <a:p>
            <a:pPr marL="914400" lvl="2" indent="-403225" algn="l" rtl="0" eaLnBrk="1" hangingPunct="1">
              <a:spcBef>
                <a:spcPct val="50000"/>
              </a:spcBef>
              <a:buFont typeface="Wingdings" panose="05000000000000000000" pitchFamily="2" charset="2"/>
              <a:buChar char="Ø"/>
              <a:defRPr/>
            </a:pPr>
            <a:r>
              <a:rPr lang="en-US" altLang="en-US" b="1" dirty="0" smtClean="0">
                <a:solidFill>
                  <a:srgbClr val="FF0066"/>
                </a:solidFill>
                <a:latin typeface="+mj-lt"/>
              </a:rPr>
              <a:t>Explicit models </a:t>
            </a:r>
            <a:r>
              <a:rPr lang="en-US" altLang="en-US" b="1" dirty="0" smtClean="0">
                <a:latin typeface="+mj-lt"/>
                <a:sym typeface="Symbol" panose="05050102010706020507" pitchFamily="18" charset="2"/>
              </a:rPr>
              <a:t></a:t>
            </a:r>
            <a:r>
              <a:rPr lang="en-US" altLang="en-US" dirty="0" smtClean="0">
                <a:latin typeface="+mj-lt"/>
              </a:rPr>
              <a:t> the simulations cover </a:t>
            </a:r>
            <a:r>
              <a:rPr lang="en-US" altLang="en-US" b="1" dirty="0" smtClean="0">
                <a:solidFill>
                  <a:srgbClr val="FF0066"/>
                </a:solidFill>
                <a:latin typeface="+mj-lt"/>
              </a:rPr>
              <a:t>ns-</a:t>
            </a:r>
            <a:r>
              <a:rPr lang="el-GR" altLang="en-US" b="1" dirty="0" smtClean="0">
                <a:solidFill>
                  <a:srgbClr val="FF0066"/>
                </a:solidFill>
                <a:latin typeface="+mj-lt"/>
              </a:rPr>
              <a:t>μ</a:t>
            </a:r>
            <a:r>
              <a:rPr lang="en-US" altLang="en-US" b="1" dirty="0" smtClean="0">
                <a:solidFill>
                  <a:srgbClr val="FF0066"/>
                </a:solidFill>
                <a:latin typeface="+mj-lt"/>
              </a:rPr>
              <a:t>s</a:t>
            </a:r>
            <a:r>
              <a:rPr lang="en-US" altLang="en-US" dirty="0" smtClean="0">
                <a:latin typeface="+mj-lt"/>
              </a:rPr>
              <a:t> (folding takes </a:t>
            </a:r>
            <a:r>
              <a:rPr lang="en-US" altLang="en-US" dirty="0" err="1" smtClean="0">
                <a:latin typeface="+mj-lt"/>
              </a:rPr>
              <a:t>ms</a:t>
            </a:r>
            <a:r>
              <a:rPr lang="en-US" altLang="en-US" dirty="0" smtClean="0">
                <a:latin typeface="+mj-lt"/>
              </a:rPr>
              <a:t>)</a:t>
            </a:r>
          </a:p>
          <a:p>
            <a:pPr marL="914400" lvl="2" indent="-403225" algn="l" rtl="0" eaLnBrk="1" hangingPunct="1">
              <a:spcBef>
                <a:spcPct val="50000"/>
              </a:spcBef>
              <a:buFont typeface="Wingdings" panose="05000000000000000000" pitchFamily="2" charset="2"/>
              <a:buChar char="Ø"/>
              <a:defRPr/>
            </a:pPr>
            <a:r>
              <a:rPr lang="en-US" altLang="en-US" dirty="0" smtClean="0">
                <a:latin typeface="+mj-lt"/>
              </a:rPr>
              <a:t>The </a:t>
            </a:r>
            <a:r>
              <a:rPr lang="en-US" altLang="en-US" b="1" dirty="0" smtClean="0">
                <a:solidFill>
                  <a:srgbClr val="FF0066"/>
                </a:solidFill>
                <a:latin typeface="+mj-lt"/>
              </a:rPr>
              <a:t>potential energy </a:t>
            </a:r>
            <a:r>
              <a:rPr lang="en-US" altLang="en-US" dirty="0" smtClean="0">
                <a:latin typeface="+mj-lt"/>
              </a:rPr>
              <a:t>is just an </a:t>
            </a:r>
            <a:r>
              <a:rPr lang="en-US" altLang="en-US" b="1" dirty="0" smtClean="0">
                <a:solidFill>
                  <a:srgbClr val="FF0066"/>
                </a:solidFill>
                <a:latin typeface="+mj-lt"/>
              </a:rPr>
              <a:t>approximation</a:t>
            </a:r>
            <a:r>
              <a:rPr lang="en-US" altLang="en-US" dirty="0" smtClean="0">
                <a:latin typeface="+mj-lt"/>
              </a:rPr>
              <a:t> of the free energy</a:t>
            </a:r>
          </a:p>
          <a:p>
            <a:pPr marL="914400" lvl="2" indent="-403225" algn="l" rtl="0" eaLnBrk="1" hangingPunct="1">
              <a:spcBef>
                <a:spcPct val="50000"/>
              </a:spcBef>
              <a:buFont typeface="Wingdings" panose="05000000000000000000" pitchFamily="2" charset="2"/>
              <a:buChar char="Ø"/>
              <a:defRPr/>
            </a:pPr>
            <a:r>
              <a:rPr lang="en-US" altLang="en-US" dirty="0" smtClean="0">
                <a:latin typeface="+mj-lt"/>
              </a:rPr>
              <a:t>The description of bonds as springs is highly approximated</a:t>
            </a:r>
          </a:p>
          <a:p>
            <a:pPr marL="914400" lvl="2" indent="-403225" algn="l" rtl="0" eaLnBrk="1" hangingPunct="1">
              <a:spcBef>
                <a:spcPct val="50000"/>
              </a:spcBef>
              <a:buFont typeface="Wingdings" panose="05000000000000000000" pitchFamily="2" charset="2"/>
              <a:buChar char="Ø"/>
              <a:defRPr/>
            </a:pPr>
            <a:r>
              <a:rPr lang="en-US" altLang="en-US" b="1" dirty="0" smtClean="0">
                <a:solidFill>
                  <a:srgbClr val="FF0066"/>
                </a:solidFill>
                <a:latin typeface="+mj-lt"/>
              </a:rPr>
              <a:t>Solvation effects </a:t>
            </a:r>
            <a:r>
              <a:rPr lang="en-US" altLang="en-US" dirty="0" smtClean="0">
                <a:latin typeface="+mj-lt"/>
              </a:rPr>
              <a:t>are not fully accounted for</a:t>
            </a:r>
            <a:endParaRPr lang="en-US" altLang="en-US" b="1" dirty="0" smtClean="0">
              <a:solidFill>
                <a:srgbClr val="339933"/>
              </a:solidFill>
              <a:latin typeface="+mj-lt"/>
            </a:endParaRPr>
          </a:p>
          <a:p>
            <a:pPr marL="914400" lvl="2" indent="-403225" algn="l" rtl="0" eaLnBrk="1" hangingPunct="1">
              <a:spcBef>
                <a:spcPct val="50000"/>
              </a:spcBef>
              <a:buFont typeface="Wingdings" panose="05000000000000000000" pitchFamily="2" charset="2"/>
              <a:buChar char="Ø"/>
              <a:defRPr/>
            </a:pPr>
            <a:r>
              <a:rPr lang="en-US" altLang="en-US" dirty="0" smtClean="0">
                <a:latin typeface="+mj-lt"/>
              </a:rPr>
              <a:t>The force constants are obtained by fitting calculations to empirical data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
        <p:nvSpPr>
          <p:cNvPr id="6" name="Text Box 5"/>
          <p:cNvSpPr txBox="1">
            <a:spLocks noChangeArrowheads="1"/>
          </p:cNvSpPr>
          <p:nvPr/>
        </p:nvSpPr>
        <p:spPr bwMode="auto">
          <a:xfrm>
            <a:off x="193675" y="947738"/>
            <a:ext cx="895032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512763" indent="-176213"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a:solidFill>
                  <a:srgbClr val="339933"/>
                </a:solidFill>
                <a:latin typeface="Arial" panose="020B0604020202020204" pitchFamily="34" charset="0"/>
              </a:rPr>
              <a:t>So why use MD</a:t>
            </a:r>
            <a:r>
              <a:rPr lang="en-US" altLang="en-US" sz="2600" b="1" dirty="0" smtClean="0">
                <a:solidFill>
                  <a:srgbClr val="339933"/>
                </a:solidFill>
                <a:latin typeface="Arial" panose="020B0604020202020204" pitchFamily="34" charset="0"/>
              </a:rPr>
              <a:t>?</a:t>
            </a:r>
          </a:p>
          <a:p>
            <a:pPr marL="914400" lvl="2" indent="-403225" algn="l" rtl="0" eaLnBrk="1" hangingPunct="1">
              <a:spcBef>
                <a:spcPct val="50000"/>
              </a:spcBef>
              <a:buFont typeface="Wingdings" panose="05000000000000000000" pitchFamily="2" charset="2"/>
              <a:buChar char="Ø"/>
              <a:defRPr/>
            </a:pPr>
            <a:r>
              <a:rPr lang="en-US" altLang="en-US" dirty="0" smtClean="0">
                <a:latin typeface="+mj-lt"/>
              </a:rPr>
              <a:t>Refining models</a:t>
            </a:r>
          </a:p>
          <a:p>
            <a:pPr marL="914400" lvl="2" indent="-403225" algn="l" rtl="0" eaLnBrk="1" hangingPunct="1">
              <a:spcBef>
                <a:spcPct val="50000"/>
              </a:spcBef>
              <a:buFont typeface="Wingdings" panose="05000000000000000000" pitchFamily="2" charset="2"/>
              <a:buChar char="Ø"/>
              <a:defRPr/>
            </a:pPr>
            <a:r>
              <a:rPr lang="en-US" altLang="en-US" dirty="0" smtClean="0">
                <a:latin typeface="+mj-lt"/>
              </a:rPr>
              <a:t>Producing </a:t>
            </a:r>
            <a:r>
              <a:rPr lang="en-US" altLang="en-US" dirty="0">
                <a:latin typeface="+mj-lt"/>
              </a:rPr>
              <a:t>near-native </a:t>
            </a:r>
            <a:r>
              <a:rPr lang="en-US" altLang="en-US" dirty="0" smtClean="0">
                <a:latin typeface="+mj-lt"/>
              </a:rPr>
              <a:t>structures</a:t>
            </a:r>
          </a:p>
          <a:p>
            <a:pPr marL="914400" lvl="2" indent="-403225" algn="l" rtl="0" eaLnBrk="1" hangingPunct="1">
              <a:spcBef>
                <a:spcPct val="50000"/>
              </a:spcBef>
              <a:buFont typeface="Wingdings" panose="05000000000000000000" pitchFamily="2" charset="2"/>
              <a:buChar char="Ø"/>
              <a:defRPr/>
            </a:pPr>
            <a:r>
              <a:rPr lang="en-US" altLang="en-US" dirty="0" smtClean="0">
                <a:latin typeface="+mj-lt"/>
              </a:rPr>
              <a:t>Exploring </a:t>
            </a:r>
            <a:r>
              <a:rPr lang="en-US" altLang="en-US" dirty="0">
                <a:latin typeface="+mj-lt"/>
              </a:rPr>
              <a:t>dynamic changes in </a:t>
            </a:r>
            <a:r>
              <a:rPr lang="en-US" altLang="en-US" dirty="0" smtClean="0">
                <a:latin typeface="+mj-lt"/>
              </a:rPr>
              <a:t>proteins</a:t>
            </a:r>
          </a:p>
          <a:p>
            <a:pPr marL="914400" lvl="2" indent="-403225" algn="l" rtl="0" eaLnBrk="1" hangingPunct="1">
              <a:spcBef>
                <a:spcPct val="50000"/>
              </a:spcBef>
              <a:buFont typeface="Wingdings" panose="05000000000000000000" pitchFamily="2" charset="2"/>
              <a:buChar char="Ø"/>
              <a:defRPr/>
            </a:pPr>
            <a:r>
              <a:rPr lang="en-US" altLang="en-US" dirty="0" smtClean="0">
                <a:latin typeface="+mj-lt"/>
              </a:rPr>
              <a:t>Learn about the separate contributions to the total free energy</a:t>
            </a:r>
          </a:p>
          <a:p>
            <a:pPr marL="1371600" lvl="3" indent="-403225" algn="l" rtl="0" eaLnBrk="1" hangingPunct="1">
              <a:spcBef>
                <a:spcPct val="50000"/>
              </a:spcBef>
              <a:buFont typeface="Wingdings" panose="05000000000000000000" pitchFamily="2" charset="2"/>
              <a:buChar char="Ø"/>
              <a:defRPr/>
            </a:pPr>
            <a:r>
              <a:rPr lang="en-US" altLang="en-US" sz="2200" dirty="0">
                <a:latin typeface="+mj-lt"/>
              </a:rPr>
              <a:t>D</a:t>
            </a:r>
            <a:r>
              <a:rPr lang="en-US" altLang="en-US" sz="2200" dirty="0" smtClean="0">
                <a:latin typeface="+mj-lt"/>
              </a:rPr>
              <a:t>eriving </a:t>
            </a:r>
            <a:r>
              <a:rPr lang="en-US" altLang="en-US" sz="2200" dirty="0">
                <a:latin typeface="+mj-lt"/>
              </a:rPr>
              <a:t>structure-function </a:t>
            </a:r>
            <a:r>
              <a:rPr lang="en-US" altLang="en-US" sz="2200" dirty="0" smtClean="0">
                <a:latin typeface="+mj-lt"/>
              </a:rPr>
              <a:t>relationships</a:t>
            </a:r>
          </a:p>
          <a:p>
            <a:pPr marL="1371600" lvl="3" indent="-403225" algn="l" rtl="0" eaLnBrk="1" hangingPunct="1">
              <a:spcBef>
                <a:spcPct val="50000"/>
              </a:spcBef>
              <a:buFont typeface="Wingdings" panose="05000000000000000000" pitchFamily="2" charset="2"/>
              <a:buChar char="Ø"/>
              <a:defRPr/>
            </a:pPr>
            <a:r>
              <a:rPr lang="en-US" altLang="en-US" sz="2200" dirty="0">
                <a:latin typeface="+mj-lt"/>
              </a:rPr>
              <a:t>E</a:t>
            </a:r>
            <a:r>
              <a:rPr lang="en-US" altLang="en-US" sz="2200" dirty="0" smtClean="0">
                <a:latin typeface="+mj-lt"/>
              </a:rPr>
              <a:t>ngineering </a:t>
            </a:r>
            <a:r>
              <a:rPr lang="en-US" altLang="en-US" sz="2200" dirty="0">
                <a:latin typeface="+mj-lt"/>
              </a:rPr>
              <a:t>proteins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grpSp>
        <p:nvGrpSpPr>
          <p:cNvPr id="154628" name="Group 13"/>
          <p:cNvGrpSpPr>
            <a:grpSpLocks/>
          </p:cNvGrpSpPr>
          <p:nvPr/>
        </p:nvGrpSpPr>
        <p:grpSpPr bwMode="auto">
          <a:xfrm>
            <a:off x="2894013" y="2987675"/>
            <a:ext cx="3405187" cy="3697539"/>
            <a:chOff x="2893949" y="2987578"/>
            <a:chExt cx="3405188" cy="3698225"/>
          </a:xfrm>
        </p:grpSpPr>
        <p:pic>
          <p:nvPicPr>
            <p:cNvPr id="154629" name="Picture 1"/>
            <p:cNvPicPr>
              <a:picLocks noChangeAspect="1"/>
            </p:cNvPicPr>
            <p:nvPr/>
          </p:nvPicPr>
          <p:blipFill>
            <a:blip r:embed="rId3">
              <a:extLst>
                <a:ext uri="{28A0092B-C50C-407E-A947-70E740481C1C}">
                  <a14:useLocalDpi xmlns:a14="http://schemas.microsoft.com/office/drawing/2010/main" val="0"/>
                </a:ext>
              </a:extLst>
            </a:blip>
            <a:srcRect l="1945"/>
            <a:stretch>
              <a:fillRect/>
            </a:stretch>
          </p:blipFill>
          <p:spPr bwMode="auto">
            <a:xfrm>
              <a:off x="2893949" y="2987578"/>
              <a:ext cx="3405188" cy="307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630" name="Group 1"/>
            <p:cNvGrpSpPr>
              <a:grpSpLocks/>
            </p:cNvGrpSpPr>
            <p:nvPr/>
          </p:nvGrpSpPr>
          <p:grpSpPr bwMode="auto">
            <a:xfrm>
              <a:off x="3323570" y="5930289"/>
              <a:ext cx="2448660" cy="755514"/>
              <a:chOff x="4136082" y="2870563"/>
              <a:chExt cx="2448230" cy="755515"/>
            </a:xfrm>
          </p:grpSpPr>
          <p:sp>
            <p:nvSpPr>
              <p:cNvPr id="154634" name="Rectangle 4"/>
              <p:cNvSpPr>
                <a:spLocks noChangeArrowheads="1"/>
              </p:cNvSpPr>
              <p:nvPr/>
            </p:nvSpPr>
            <p:spPr bwMode="auto">
              <a:xfrm>
                <a:off x="4136082" y="2925156"/>
                <a:ext cx="1427808"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a:spcBef>
                    <a:spcPct val="0"/>
                  </a:spcBef>
                  <a:buFontTx/>
                  <a:buNone/>
                </a:pPr>
                <a:r>
                  <a:rPr lang="en-US" altLang="en-US" i="1" dirty="0" err="1">
                    <a:cs typeface="Times New Roman (Hebrew)" panose="02020603050405020304" pitchFamily="18" charset="0"/>
                  </a:rPr>
                  <a:t>G</a:t>
                </a:r>
                <a:r>
                  <a:rPr lang="en-US" altLang="en-US" i="1" baseline="-25000" dirty="0" err="1">
                    <a:cs typeface="Times New Roman (Hebrew)" panose="02020603050405020304" pitchFamily="18" charset="0"/>
                  </a:rPr>
                  <a:t>elec</a:t>
                </a:r>
                <a:r>
                  <a:rPr lang="en-US" altLang="en-US" i="1" dirty="0">
                    <a:cs typeface="Times New Roman (Hebrew)" panose="02020603050405020304" pitchFamily="18" charset="0"/>
                  </a:rPr>
                  <a:t> =  </a:t>
                </a:r>
              </a:p>
            </p:txBody>
          </p:sp>
          <p:pic>
            <p:nvPicPr>
              <p:cNvPr id="154635" name="Picture 11"/>
              <p:cNvPicPr>
                <a:picLocks noChangeAspect="1"/>
              </p:cNvPicPr>
              <p:nvPr/>
            </p:nvPicPr>
            <p:blipFill>
              <a:blip r:embed="rId4">
                <a:extLst>
                  <a:ext uri="{28A0092B-C50C-407E-A947-70E740481C1C}">
                    <a14:useLocalDpi xmlns:a14="http://schemas.microsoft.com/office/drawing/2010/main" val="0"/>
                  </a:ext>
                </a:extLst>
              </a:blip>
              <a:srcRect l="61131" t="29018" r="31552" b="62500"/>
              <a:stretch>
                <a:fillRect/>
              </a:stretch>
            </p:blipFill>
            <p:spPr bwMode="auto">
              <a:xfrm>
                <a:off x="5425964" y="2870563"/>
                <a:ext cx="1158348" cy="75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 name="Straight Arrow Connector 3"/>
            <p:cNvCxnSpPr/>
            <p:nvPr/>
          </p:nvCxnSpPr>
          <p:spPr>
            <a:xfrm flipV="1">
              <a:off x="5192650" y="3544894"/>
              <a:ext cx="454025" cy="17624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192650" y="3729079"/>
              <a:ext cx="454025" cy="139726"/>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192650" y="3762422"/>
              <a:ext cx="454025" cy="395361"/>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2" name="Text Box 5"/>
          <p:cNvSpPr txBox="1">
            <a:spLocks noChangeArrowheads="1"/>
          </p:cNvSpPr>
          <p:nvPr/>
        </p:nvSpPr>
        <p:spPr bwMode="auto">
          <a:xfrm>
            <a:off x="193675" y="947738"/>
            <a:ext cx="89503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rPr>
              <a:t>Implicit (</a:t>
            </a:r>
            <a:r>
              <a:rPr lang="en-US" altLang="en-US" sz="2600" b="1" dirty="0">
                <a:solidFill>
                  <a:srgbClr val="FF0066"/>
                </a:solidFill>
                <a:latin typeface="Arial" panose="020B0604020202020204" pitchFamily="34" charset="0"/>
              </a:rPr>
              <a:t>mean-field</a:t>
            </a:r>
            <a:r>
              <a:rPr lang="en-US" altLang="en-US" sz="2600" b="1" dirty="0">
                <a:solidFill>
                  <a:srgbClr val="339933"/>
                </a:solidFill>
                <a:latin typeface="Arial" panose="020B0604020202020204" pitchFamily="34" charset="0"/>
              </a:rPr>
              <a:t>) calculations</a:t>
            </a:r>
          </a:p>
          <a:p>
            <a:pPr lvl="1" algn="l" rtl="0" eaLnBrk="1" hangingPunct="1">
              <a:spcBef>
                <a:spcPct val="50000"/>
              </a:spcBef>
              <a:buFont typeface="Wingdings" panose="05000000000000000000" pitchFamily="2" charset="2"/>
              <a:buChar char="Ø"/>
            </a:pPr>
            <a:r>
              <a:rPr lang="en-US" altLang="en-US" sz="2600" dirty="0"/>
              <a:t>MD’s biggest problem: describing all </a:t>
            </a:r>
            <a:r>
              <a:rPr lang="en-US" altLang="en-US" sz="2600" dirty="0" smtClean="0"/>
              <a:t>electrostatic interactions </a:t>
            </a:r>
            <a:r>
              <a:rPr lang="en-US" altLang="en-US" sz="2600" dirty="0"/>
              <a:t>between fixed protein charges and </a:t>
            </a:r>
            <a:r>
              <a:rPr lang="en-US" altLang="en-US" sz="2600" b="1" dirty="0">
                <a:solidFill>
                  <a:srgbClr val="FF0066"/>
                </a:solidFill>
              </a:rPr>
              <a:t>mobile</a:t>
            </a:r>
            <a:r>
              <a:rPr lang="en-US" altLang="en-US" sz="2600" dirty="0">
                <a:solidFill>
                  <a:srgbClr val="FF0066"/>
                </a:solidFill>
              </a:rPr>
              <a:t> </a:t>
            </a:r>
            <a:r>
              <a:rPr lang="en-US" altLang="en-US" sz="2600" b="1" dirty="0">
                <a:solidFill>
                  <a:srgbClr val="FF0066"/>
                </a:solidFill>
              </a:rPr>
              <a:t>solvent charges </a:t>
            </a:r>
            <a:r>
              <a:rPr lang="en-US" altLang="en-US" sz="2600" dirty="0"/>
              <a:t>(</a:t>
            </a:r>
            <a:r>
              <a:rPr lang="en-US" altLang="en-US" sz="2600" b="1" dirty="0">
                <a:solidFill>
                  <a:srgbClr val="FF0066"/>
                </a:solidFill>
              </a:rPr>
              <a:t>solvation/polarization energy</a:t>
            </a:r>
            <a:r>
              <a:rPr lang="en-US" altLang="en-US" sz="2600" dirty="0"/>
              <a: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
        <p:nvSpPr>
          <p:cNvPr id="156675" name="Text Box 5"/>
          <p:cNvSpPr txBox="1">
            <a:spLocks noChangeArrowheads="1"/>
          </p:cNvSpPr>
          <p:nvPr/>
        </p:nvSpPr>
        <p:spPr bwMode="auto">
          <a:xfrm>
            <a:off x="193675" y="947738"/>
            <a:ext cx="89503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Implicit (mean-field) calculations</a:t>
            </a:r>
          </a:p>
          <a:p>
            <a:pPr lvl="1" algn="l" rtl="0" eaLnBrk="1" hangingPunct="1">
              <a:spcBef>
                <a:spcPct val="50000"/>
              </a:spcBef>
              <a:buFont typeface="Wingdings" panose="05000000000000000000" pitchFamily="2" charset="2"/>
              <a:buChar char="Ø"/>
            </a:pPr>
            <a:r>
              <a:rPr lang="en-US" altLang="en-US" sz="2600"/>
              <a:t>Solution:</a:t>
            </a:r>
          </a:p>
          <a:p>
            <a:pPr lvl="2" algn="l" rtl="0" eaLnBrk="1" hangingPunct="1">
              <a:spcBef>
                <a:spcPct val="50000"/>
              </a:spcBef>
              <a:buFont typeface="Wingdings" panose="05000000000000000000" pitchFamily="2" charset="2"/>
              <a:buChar char="Ø"/>
            </a:pPr>
            <a:r>
              <a:rPr lang="en-US" altLang="en-US" b="1">
                <a:solidFill>
                  <a:srgbClr val="FF0066"/>
                </a:solidFill>
              </a:rPr>
              <a:t>Fixed</a:t>
            </a:r>
            <a:r>
              <a:rPr lang="en-US" altLang="en-US">
                <a:solidFill>
                  <a:srgbClr val="FF0066"/>
                </a:solidFill>
              </a:rPr>
              <a:t> </a:t>
            </a:r>
            <a:r>
              <a:rPr lang="en-US" altLang="en-US"/>
              <a:t>protein charges – described by </a:t>
            </a:r>
            <a:r>
              <a:rPr lang="en-US" altLang="en-US" b="1">
                <a:solidFill>
                  <a:srgbClr val="FF0066"/>
                </a:solidFill>
              </a:rPr>
              <a:t>charge distribution (</a:t>
            </a:r>
            <a:r>
              <a:rPr lang="el-GR" altLang="en-US" b="1" i="1">
                <a:solidFill>
                  <a:srgbClr val="FF0066"/>
                </a:solidFill>
              </a:rPr>
              <a:t>ρ</a:t>
            </a:r>
            <a:r>
              <a:rPr lang="en-US" altLang="en-US" b="1">
                <a:solidFill>
                  <a:srgbClr val="FF0066"/>
                </a:solidFill>
              </a:rPr>
              <a:t>)</a:t>
            </a:r>
            <a:endParaRPr lang="en-US" altLang="en-US"/>
          </a:p>
          <a:p>
            <a:pPr lvl="2" algn="l" rtl="0" eaLnBrk="1" hangingPunct="1">
              <a:spcBef>
                <a:spcPct val="50000"/>
              </a:spcBef>
              <a:buFont typeface="Wingdings" panose="05000000000000000000" pitchFamily="2" charset="2"/>
              <a:buChar char="Ø"/>
            </a:pPr>
            <a:r>
              <a:rPr lang="en-US" altLang="en-US" b="1">
                <a:solidFill>
                  <a:srgbClr val="FF0066"/>
                </a:solidFill>
              </a:rPr>
              <a:t>Mobile</a:t>
            </a:r>
            <a:r>
              <a:rPr lang="en-US" altLang="en-US">
                <a:solidFill>
                  <a:srgbClr val="FF0066"/>
                </a:solidFill>
              </a:rPr>
              <a:t> </a:t>
            </a:r>
            <a:r>
              <a:rPr lang="en-US" altLang="en-US"/>
              <a:t>solvent charges - described by the </a:t>
            </a:r>
            <a:r>
              <a:rPr lang="en-US" altLang="en-US" b="1">
                <a:solidFill>
                  <a:srgbClr val="FF0066"/>
                </a:solidFill>
              </a:rPr>
              <a:t>dielectric (</a:t>
            </a:r>
            <a:r>
              <a:rPr lang="el-GR" altLang="en-US" b="1" i="1">
                <a:solidFill>
                  <a:srgbClr val="FF0066"/>
                </a:solidFill>
              </a:rPr>
              <a:t>ε</a:t>
            </a:r>
            <a:r>
              <a:rPr lang="en-US" altLang="en-US" b="1">
                <a:solidFill>
                  <a:srgbClr val="FF0066"/>
                </a:solidFill>
              </a:rPr>
              <a:t>)</a:t>
            </a:r>
          </a:p>
          <a:p>
            <a:pPr lvl="2" algn="l" rtl="0" eaLnBrk="1" hangingPunct="1">
              <a:spcBef>
                <a:spcPct val="50000"/>
              </a:spcBef>
              <a:buFont typeface="Wingdings" panose="05000000000000000000" pitchFamily="2" charset="2"/>
              <a:buChar char="Ø"/>
            </a:pPr>
            <a:r>
              <a:rPr lang="en-US" altLang="en-US" b="1" i="1">
                <a:solidFill>
                  <a:srgbClr val="FF0066"/>
                </a:solidFill>
              </a:rPr>
              <a:t>G</a:t>
            </a:r>
            <a:r>
              <a:rPr lang="en-US" altLang="en-US" b="1" i="1" baseline="-25000">
                <a:solidFill>
                  <a:srgbClr val="FF0066"/>
                </a:solidFill>
              </a:rPr>
              <a:t>elec</a:t>
            </a:r>
            <a:r>
              <a:rPr lang="en-US" altLang="en-US"/>
              <a:t> – described as a function of </a:t>
            </a:r>
            <a:r>
              <a:rPr lang="el-GR" altLang="en-US" b="1" i="1">
                <a:solidFill>
                  <a:srgbClr val="FF0066"/>
                </a:solidFill>
              </a:rPr>
              <a:t>ρ</a:t>
            </a:r>
            <a:r>
              <a:rPr lang="en-US" altLang="en-US" b="1" i="1">
                <a:solidFill>
                  <a:srgbClr val="FF0066"/>
                </a:solidFill>
              </a:rPr>
              <a:t> </a:t>
            </a:r>
            <a:r>
              <a:rPr lang="en-US" altLang="en-US"/>
              <a:t>and the </a:t>
            </a:r>
            <a:r>
              <a:rPr lang="en-US" altLang="en-US" b="1" i="1">
                <a:solidFill>
                  <a:srgbClr val="FF0066"/>
                </a:solidFill>
              </a:rPr>
              <a:t>potential (</a:t>
            </a:r>
            <a:r>
              <a:rPr lang="en-US" altLang="en-US" b="1" i="1">
                <a:solidFill>
                  <a:srgbClr val="FF0066"/>
                </a:solidFill>
                <a:sym typeface="Symbol" panose="05050102010706020507" pitchFamily="18" charset="2"/>
              </a:rPr>
              <a:t></a:t>
            </a:r>
            <a:r>
              <a:rPr lang="en-US" altLang="en-US" b="1" i="1">
                <a:solidFill>
                  <a:srgbClr val="FF0066"/>
                </a:solidFill>
              </a:rPr>
              <a:t>)</a:t>
            </a:r>
            <a:endParaRPr lang="en-US" altLang="en-US"/>
          </a:p>
        </p:txBody>
      </p:sp>
      <p:pic>
        <p:nvPicPr>
          <p:cNvPr id="156676" name="Picture 2" descr="C:\Documents and Settings\Amit\My Documents\Amit\3-7.jpg"/>
          <p:cNvPicPr>
            <a:picLocks noChangeAspect="1" noChangeArrowheads="1"/>
          </p:cNvPicPr>
          <p:nvPr/>
        </p:nvPicPr>
        <p:blipFill>
          <a:blip r:embed="rId3" cstate="print">
            <a:extLst>
              <a:ext uri="{28A0092B-C50C-407E-A947-70E740481C1C}">
                <a14:useLocalDpi xmlns:a14="http://schemas.microsoft.com/office/drawing/2010/main" val="0"/>
              </a:ext>
            </a:extLst>
          </a:blip>
          <a:srcRect l="6432" t="3537" r="3873" b="54085"/>
          <a:stretch>
            <a:fillRect/>
          </a:stretch>
        </p:blipFill>
        <p:spPr bwMode="auto">
          <a:xfrm>
            <a:off x="2514516" y="3751926"/>
            <a:ext cx="2103617" cy="216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3" descr="C:\Documents and Settings\Amit\My Documents\Amit\3-7.jpg"/>
          <p:cNvPicPr>
            <a:picLocks noChangeAspect="1" noChangeArrowheads="1"/>
          </p:cNvPicPr>
          <p:nvPr/>
        </p:nvPicPr>
        <p:blipFill>
          <a:blip r:embed="rId3" cstate="print">
            <a:extLst>
              <a:ext uri="{28A0092B-C50C-407E-A947-70E740481C1C}">
                <a14:useLocalDpi xmlns:a14="http://schemas.microsoft.com/office/drawing/2010/main" val="0"/>
              </a:ext>
            </a:extLst>
          </a:blip>
          <a:srcRect l="6560" t="55385" r="3333" b="1859"/>
          <a:stretch>
            <a:fillRect/>
          </a:stretch>
        </p:blipFill>
        <p:spPr bwMode="auto">
          <a:xfrm>
            <a:off x="5227553" y="3748088"/>
            <a:ext cx="2113474" cy="218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1"/>
          <p:cNvPicPr>
            <a:picLocks noChangeAspect="1"/>
          </p:cNvPicPr>
          <p:nvPr/>
        </p:nvPicPr>
        <p:blipFill>
          <a:blip r:embed="rId4">
            <a:extLst>
              <a:ext uri="{28A0092B-C50C-407E-A947-70E740481C1C}">
                <a14:useLocalDpi xmlns:a14="http://schemas.microsoft.com/office/drawing/2010/main" val="0"/>
              </a:ext>
            </a:extLst>
          </a:blip>
          <a:srcRect l="52621" t="42108" r="23557" b="50053"/>
          <a:stretch>
            <a:fillRect/>
          </a:stretch>
        </p:blipFill>
        <p:spPr bwMode="auto">
          <a:xfrm>
            <a:off x="3019425" y="5927560"/>
            <a:ext cx="3297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8"/>
          <p:cNvPicPr>
            <a:picLocks noChangeAspect="1" noChangeArrowheads="1"/>
          </p:cNvPicPr>
          <p:nvPr/>
        </p:nvPicPr>
        <p:blipFill>
          <a:blip r:embed="rId3">
            <a:extLst>
              <a:ext uri="{28A0092B-C50C-407E-A947-70E740481C1C}">
                <a14:useLocalDpi xmlns:a14="http://schemas.microsoft.com/office/drawing/2010/main" val="0"/>
              </a:ext>
            </a:extLst>
          </a:blip>
          <a:srcRect l="22276" t="13968" r="27991" b="26408"/>
          <a:stretch>
            <a:fillRect/>
          </a:stretch>
        </p:blipFill>
        <p:spPr bwMode="auto">
          <a:xfrm>
            <a:off x="2000250" y="1785938"/>
            <a:ext cx="53054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
        <p:nvSpPr>
          <p:cNvPr id="158724" name="Text Box 5"/>
          <p:cNvSpPr txBox="1">
            <a:spLocks noChangeArrowheads="1"/>
          </p:cNvSpPr>
          <p:nvPr/>
        </p:nvSpPr>
        <p:spPr bwMode="auto">
          <a:xfrm>
            <a:off x="193675" y="947738"/>
            <a:ext cx="89503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Implicit (mean-field) calculations</a:t>
            </a:r>
          </a:p>
          <a:p>
            <a:pPr lvl="1" algn="l" rtl="0" eaLnBrk="1" hangingPunct="1">
              <a:spcBef>
                <a:spcPct val="50000"/>
              </a:spcBef>
              <a:buFont typeface="Wingdings" panose="05000000000000000000" pitchFamily="2" charset="2"/>
              <a:buChar char="Ø"/>
            </a:pPr>
            <a:r>
              <a:rPr lang="en-US" altLang="en-US" sz="2600"/>
              <a:t>The elec. potential:</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grpSp>
        <p:nvGrpSpPr>
          <p:cNvPr id="160771" name="Group 8"/>
          <p:cNvGrpSpPr>
            <a:grpSpLocks/>
          </p:cNvGrpSpPr>
          <p:nvPr/>
        </p:nvGrpSpPr>
        <p:grpSpPr bwMode="auto">
          <a:xfrm>
            <a:off x="6192838" y="3789363"/>
            <a:ext cx="2862262" cy="2959100"/>
            <a:chOff x="6132670" y="3090705"/>
            <a:chExt cx="2862263" cy="2959745"/>
          </a:xfrm>
        </p:grpSpPr>
        <p:pic>
          <p:nvPicPr>
            <p:cNvPr id="160777" name="Picture 2" descr="C:\Documents and Settings\Amit\My Documents\Amit\3-7.jpg"/>
            <p:cNvPicPr>
              <a:picLocks noChangeAspect="1" noChangeArrowheads="1"/>
            </p:cNvPicPr>
            <p:nvPr/>
          </p:nvPicPr>
          <p:blipFill>
            <a:blip r:embed="rId3">
              <a:extLst>
                <a:ext uri="{28A0092B-C50C-407E-A947-70E740481C1C}">
                  <a14:useLocalDpi xmlns:a14="http://schemas.microsoft.com/office/drawing/2010/main" val="0"/>
                </a:ext>
              </a:extLst>
            </a:blip>
            <a:srcRect l="6432" t="3537" r="3873" b="54085"/>
            <a:stretch>
              <a:fillRect/>
            </a:stretch>
          </p:blipFill>
          <p:spPr bwMode="auto">
            <a:xfrm>
              <a:off x="6132670" y="3090705"/>
              <a:ext cx="2862263"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rot="5400000">
              <a:off x="7335201" y="2562970"/>
              <a:ext cx="0" cy="2055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7352664" y="2747159"/>
              <a:ext cx="0" cy="205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7335201" y="2934526"/>
              <a:ext cx="0" cy="2055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7352664" y="3118715"/>
              <a:ext cx="0" cy="205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7336789" y="3304493"/>
              <a:ext cx="0" cy="205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7355839" y="3488683"/>
              <a:ext cx="0" cy="205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7335201" y="3695104"/>
              <a:ext cx="0" cy="2055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7352664" y="3877705"/>
              <a:ext cx="0" cy="205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7336789" y="4063484"/>
              <a:ext cx="0" cy="205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7355839" y="4247674"/>
              <a:ext cx="0" cy="205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7351076" y="4438216"/>
              <a:ext cx="0" cy="2055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7368539" y="4622405"/>
              <a:ext cx="0" cy="205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7352664" y="4808183"/>
              <a:ext cx="0" cy="205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7371714" y="4990786"/>
              <a:ext cx="0" cy="205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6908687" y="4750004"/>
              <a:ext cx="24833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6663419" y="4763501"/>
              <a:ext cx="24818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6431643" y="4777792"/>
              <a:ext cx="24818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6184787" y="4791288"/>
              <a:ext cx="24833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5966506" y="4763501"/>
              <a:ext cx="24818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5720444" y="4776203"/>
              <a:ext cx="24818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5487875" y="4791288"/>
              <a:ext cx="24833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5242606" y="4804785"/>
              <a:ext cx="24818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7107918" y="4809549"/>
              <a:ext cx="24818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061630" y="4777792"/>
              <a:ext cx="24818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0772" name="Picture 1"/>
          <p:cNvPicPr>
            <a:picLocks noChangeAspect="1"/>
          </p:cNvPicPr>
          <p:nvPr/>
        </p:nvPicPr>
        <p:blipFill>
          <a:blip r:embed="rId4">
            <a:extLst>
              <a:ext uri="{28A0092B-C50C-407E-A947-70E740481C1C}">
                <a14:useLocalDpi xmlns:a14="http://schemas.microsoft.com/office/drawing/2010/main" val="0"/>
              </a:ext>
            </a:extLst>
          </a:blip>
          <a:srcRect l="52621" t="42108" r="23557" b="50053"/>
          <a:stretch>
            <a:fillRect/>
          </a:stretch>
        </p:blipFill>
        <p:spPr bwMode="auto">
          <a:xfrm>
            <a:off x="2125663" y="4994275"/>
            <a:ext cx="32972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0773" name="Group 2"/>
          <p:cNvGrpSpPr>
            <a:grpSpLocks/>
          </p:cNvGrpSpPr>
          <p:nvPr/>
        </p:nvGrpSpPr>
        <p:grpSpPr bwMode="auto">
          <a:xfrm>
            <a:off x="193675" y="947738"/>
            <a:ext cx="8861425" cy="3290887"/>
            <a:chOff x="193676" y="947738"/>
            <a:chExt cx="8861424" cy="3290030"/>
          </a:xfrm>
        </p:grpSpPr>
        <p:sp>
          <p:nvSpPr>
            <p:cNvPr id="160774" name="Text Box 5"/>
            <p:cNvSpPr txBox="1">
              <a:spLocks noChangeArrowheads="1"/>
            </p:cNvSpPr>
            <p:nvPr/>
          </p:nvSpPr>
          <p:spPr bwMode="auto">
            <a:xfrm>
              <a:off x="193676" y="947738"/>
              <a:ext cx="8861424" cy="10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Implicit (mean-field) calculations</a:t>
              </a:r>
            </a:p>
            <a:p>
              <a:pPr lvl="1" algn="l" rtl="0" eaLnBrk="1" hangingPunct="1">
                <a:spcBef>
                  <a:spcPct val="50000"/>
                </a:spcBef>
                <a:buFont typeface="Wingdings" panose="05000000000000000000" pitchFamily="2" charset="2"/>
                <a:buChar char="Ø"/>
              </a:pPr>
              <a:r>
                <a:rPr lang="en-US" altLang="en-US" sz="2600" i="1"/>
                <a:t>G</a:t>
              </a:r>
              <a:r>
                <a:rPr lang="en-US" altLang="en-US" sz="2600" i="1" baseline="-25000"/>
                <a:t>elec</a:t>
              </a:r>
              <a:r>
                <a:rPr lang="en-US" altLang="en-US" sz="2600" i="1"/>
                <a:t> </a:t>
              </a:r>
              <a:r>
                <a:rPr lang="en-US" altLang="en-US" sz="2600"/>
                <a:t>is calculated as follows:</a:t>
              </a:r>
            </a:p>
          </p:txBody>
        </p:sp>
        <p:sp>
          <p:nvSpPr>
            <p:cNvPr id="160775" name="Text Box 5"/>
            <p:cNvSpPr txBox="1">
              <a:spLocks noChangeArrowheads="1"/>
            </p:cNvSpPr>
            <p:nvPr/>
          </p:nvSpPr>
          <p:spPr bwMode="auto">
            <a:xfrm>
              <a:off x="395782" y="2091250"/>
              <a:ext cx="8659317"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00100" indent="-5143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lvl="1" algn="l" rtl="0" eaLnBrk="1" hangingPunct="1">
                <a:spcBef>
                  <a:spcPct val="50000"/>
                </a:spcBef>
                <a:buFont typeface="Times New Roman" panose="02020603050405020304" pitchFamily="18" charset="0"/>
                <a:buAutoNum type="arabicPeriod"/>
              </a:pPr>
              <a:r>
                <a:rPr lang="en-US" altLang="en-US" sz="2400">
                  <a:sym typeface="Symbol" panose="05050102010706020507" pitchFamily="18" charset="2"/>
                </a:rPr>
                <a:t>The entire system is mapped on a grid</a:t>
              </a:r>
            </a:p>
            <a:p>
              <a:pPr lvl="1" algn="l" rtl="0" eaLnBrk="1" hangingPunct="1">
                <a:spcBef>
                  <a:spcPct val="50000"/>
                </a:spcBef>
                <a:buFont typeface="Times New Roman" panose="02020603050405020304" pitchFamily="18" charset="0"/>
                <a:buAutoNum type="arabicPeriod"/>
              </a:pPr>
              <a:r>
                <a:rPr lang="en-US" altLang="en-US" sz="2400" i="1">
                  <a:sym typeface="Symbol" panose="05050102010706020507" pitchFamily="18" charset="2"/>
                </a:rPr>
                <a:t></a:t>
              </a:r>
              <a:r>
                <a:rPr lang="en-US" altLang="en-US" sz="2400">
                  <a:sym typeface="Symbol" panose="05050102010706020507" pitchFamily="18" charset="2"/>
                </a:rPr>
                <a:t> is calculated at all grid points </a:t>
              </a:r>
              <a:r>
                <a:rPr lang="en-US" altLang="en-US" sz="2200">
                  <a:sym typeface="Symbol" panose="05050102010706020507" pitchFamily="18" charset="2"/>
                </a:rPr>
                <a:t>( - the energy of a charge in an electric field)</a:t>
              </a:r>
            </a:p>
          </p:txBody>
        </p:sp>
        <p:sp>
          <p:nvSpPr>
            <p:cNvPr id="160776" name="Text Box 5"/>
            <p:cNvSpPr txBox="1">
              <a:spLocks noChangeArrowheads="1"/>
            </p:cNvSpPr>
            <p:nvPr/>
          </p:nvSpPr>
          <p:spPr bwMode="auto">
            <a:xfrm>
              <a:off x="395366" y="3406771"/>
              <a:ext cx="59875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00100" indent="-5143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lvl="1" algn="l" rtl="0" eaLnBrk="1" hangingPunct="1">
                <a:spcBef>
                  <a:spcPct val="50000"/>
                </a:spcBef>
                <a:buFont typeface="Times New Roman" panose="02020603050405020304" pitchFamily="18" charset="0"/>
                <a:buAutoNum type="arabicPeriod" startAt="3"/>
              </a:pPr>
              <a:r>
                <a:rPr lang="el-GR" altLang="en-US" sz="2400" i="1"/>
                <a:t>ρ</a:t>
              </a:r>
              <a:r>
                <a:rPr lang="el-GR" altLang="en-US" sz="2400"/>
                <a:t>∙</a:t>
              </a:r>
              <a:r>
                <a:rPr lang="en-US" altLang="en-US" sz="2400" i="1">
                  <a:sym typeface="Symbol" panose="05050102010706020507" pitchFamily="18" charset="2"/>
                </a:rPr>
                <a:t></a:t>
              </a:r>
              <a:r>
                <a:rPr lang="en-US" altLang="en-US" sz="2400">
                  <a:sym typeface="Symbol" panose="05050102010706020507" pitchFamily="18" charset="2"/>
                </a:rPr>
                <a:t> is integrated over all points to get </a:t>
              </a:r>
              <a:r>
                <a:rPr lang="en-US" altLang="en-US" sz="2400" i="1"/>
                <a:t>G</a:t>
              </a:r>
              <a:r>
                <a:rPr lang="en-US" altLang="en-US" sz="2400" i="1" baseline="-25000"/>
                <a:t>elec</a:t>
              </a:r>
              <a:r>
                <a:rPr lang="en-US" altLang="en-US" sz="2400"/>
                <a:t>:</a:t>
              </a:r>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
        <p:nvSpPr>
          <p:cNvPr id="162819" name="Text Box 5"/>
          <p:cNvSpPr txBox="1">
            <a:spLocks noChangeArrowheads="1"/>
          </p:cNvSpPr>
          <p:nvPr/>
        </p:nvSpPr>
        <p:spPr bwMode="auto">
          <a:xfrm>
            <a:off x="193675" y="947738"/>
            <a:ext cx="88614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38238" indent="-287338"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Implicit (mean-field) calculations</a:t>
            </a:r>
          </a:p>
          <a:p>
            <a:pPr lvl="1" algn="l" rtl="0" eaLnBrk="1" hangingPunct="1">
              <a:spcBef>
                <a:spcPct val="50000"/>
              </a:spcBef>
              <a:buFont typeface="Wingdings" panose="05000000000000000000" pitchFamily="2" charset="2"/>
              <a:buChar char="Ø"/>
            </a:pPr>
            <a:r>
              <a:rPr lang="en-US" altLang="en-US" sz="2600" i="1">
                <a:sym typeface="Symbol" panose="05050102010706020507" pitchFamily="18" charset="2"/>
              </a:rPr>
              <a:t></a:t>
            </a:r>
            <a:r>
              <a:rPr lang="en-US" altLang="en-US" sz="2600">
                <a:sym typeface="Symbol" panose="05050102010706020507" pitchFamily="18" charset="2"/>
              </a:rPr>
              <a:t> is calculated by the </a:t>
            </a:r>
            <a:r>
              <a:rPr lang="en-US" altLang="en-US" sz="2600" b="1" i="1">
                <a:solidFill>
                  <a:srgbClr val="FF0066"/>
                </a:solidFill>
                <a:sym typeface="Symbol" panose="05050102010706020507" pitchFamily="18" charset="2"/>
              </a:rPr>
              <a:t>Poisson equation</a:t>
            </a:r>
            <a:endParaRPr lang="en-US" altLang="en-US" sz="2600">
              <a:sym typeface="Symbol" panose="05050102010706020507" pitchFamily="18" charset="2"/>
            </a:endParaRPr>
          </a:p>
          <a:p>
            <a:pPr lvl="2" algn="l" rtl="0" eaLnBrk="1" hangingPunct="1">
              <a:spcBef>
                <a:spcPct val="50000"/>
              </a:spcBef>
              <a:buFont typeface="Times New Roman" panose="02020603050405020304" pitchFamily="18" charset="0"/>
              <a:buAutoNum type="arabicPeriod"/>
            </a:pPr>
            <a:r>
              <a:rPr lang="en-US" altLang="en-US">
                <a:sym typeface="Symbol" panose="05050102010706020507" pitchFamily="18" charset="2"/>
              </a:rPr>
              <a:t>In a </a:t>
            </a:r>
            <a:r>
              <a:rPr lang="en-US" altLang="en-US" b="1">
                <a:solidFill>
                  <a:srgbClr val="FF0066"/>
                </a:solidFill>
                <a:sym typeface="Symbol" panose="05050102010706020507" pitchFamily="18" charset="2"/>
              </a:rPr>
              <a:t>uniform dielectric</a:t>
            </a:r>
            <a:r>
              <a:rPr lang="en-US" altLang="en-US">
                <a:sym typeface="Symbol" panose="05050102010706020507" pitchFamily="18" charset="2"/>
              </a:rPr>
              <a:t>:</a:t>
            </a:r>
            <a:endParaRPr lang="en-US" altLang="en-US"/>
          </a:p>
        </p:txBody>
      </p:sp>
      <p:grpSp>
        <p:nvGrpSpPr>
          <p:cNvPr id="162820" name="Group 28"/>
          <p:cNvGrpSpPr>
            <a:grpSpLocks/>
          </p:cNvGrpSpPr>
          <p:nvPr/>
        </p:nvGrpSpPr>
        <p:grpSpPr bwMode="auto">
          <a:xfrm>
            <a:off x="3859213" y="2835275"/>
            <a:ext cx="4487862" cy="3124200"/>
            <a:chOff x="2469" y="1781"/>
            <a:chExt cx="2827" cy="1968"/>
          </a:xfrm>
        </p:grpSpPr>
        <p:sp>
          <p:nvSpPr>
            <p:cNvPr id="162828" name="Rectangle 3"/>
            <p:cNvSpPr>
              <a:spLocks noChangeArrowheads="1"/>
            </p:cNvSpPr>
            <p:nvPr/>
          </p:nvSpPr>
          <p:spPr bwMode="auto">
            <a:xfrm>
              <a:off x="2469" y="1781"/>
              <a:ext cx="2827" cy="19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62829" name="Oval 4"/>
            <p:cNvSpPr>
              <a:spLocks noChangeArrowheads="1"/>
            </p:cNvSpPr>
            <p:nvPr/>
          </p:nvSpPr>
          <p:spPr bwMode="auto">
            <a:xfrm>
              <a:off x="3491" y="2981"/>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62830" name="Oval 5"/>
            <p:cNvSpPr>
              <a:spLocks noChangeArrowheads="1"/>
            </p:cNvSpPr>
            <p:nvPr/>
          </p:nvSpPr>
          <p:spPr bwMode="auto">
            <a:xfrm>
              <a:off x="3587" y="3077"/>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62831" name="Oval 6"/>
            <p:cNvSpPr>
              <a:spLocks noChangeArrowheads="1"/>
            </p:cNvSpPr>
            <p:nvPr/>
          </p:nvSpPr>
          <p:spPr bwMode="auto">
            <a:xfrm>
              <a:off x="3763" y="2813"/>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62832" name="Oval 7"/>
            <p:cNvSpPr>
              <a:spLocks noChangeArrowheads="1"/>
            </p:cNvSpPr>
            <p:nvPr/>
          </p:nvSpPr>
          <p:spPr bwMode="auto">
            <a:xfrm>
              <a:off x="3553" y="2468"/>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62833" name="Text Box 8"/>
            <p:cNvSpPr txBox="1">
              <a:spLocks noChangeArrowheads="1"/>
            </p:cNvSpPr>
            <p:nvPr/>
          </p:nvSpPr>
          <p:spPr bwMode="auto">
            <a:xfrm>
              <a:off x="2656" y="1984"/>
              <a:ext cx="38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a:cs typeface="Times New Roman" panose="02020603050405020304" pitchFamily="18" charset="0"/>
                </a:rPr>
                <a:t>ε</a:t>
              </a:r>
            </a:p>
          </p:txBody>
        </p:sp>
        <p:sp>
          <p:nvSpPr>
            <p:cNvPr id="162834" name="Text Box 9"/>
            <p:cNvSpPr txBox="1">
              <a:spLocks noChangeArrowheads="1"/>
            </p:cNvSpPr>
            <p:nvPr/>
          </p:nvSpPr>
          <p:spPr bwMode="auto">
            <a:xfrm>
              <a:off x="3578" y="2336"/>
              <a:ext cx="28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b="1" baseline="-25000">
                  <a:cs typeface="Times New Roman" panose="02020603050405020304" pitchFamily="18" charset="0"/>
                </a:rPr>
                <a:t>i</a:t>
              </a:r>
            </a:p>
          </p:txBody>
        </p:sp>
        <p:sp>
          <p:nvSpPr>
            <p:cNvPr id="162835" name="Text Box 10"/>
            <p:cNvSpPr txBox="1">
              <a:spLocks noChangeArrowheads="1"/>
            </p:cNvSpPr>
            <p:nvPr/>
          </p:nvSpPr>
          <p:spPr bwMode="auto">
            <a:xfrm>
              <a:off x="3802" y="2683"/>
              <a:ext cx="28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b="1" baseline="-25000">
                  <a:cs typeface="Times New Roman" panose="02020603050405020304" pitchFamily="18" charset="0"/>
                </a:rPr>
                <a:t>e</a:t>
              </a:r>
            </a:p>
          </p:txBody>
        </p:sp>
        <p:sp>
          <p:nvSpPr>
            <p:cNvPr id="162836" name="Text Box 26"/>
            <p:cNvSpPr txBox="1">
              <a:spLocks noChangeArrowheads="1"/>
            </p:cNvSpPr>
            <p:nvPr/>
          </p:nvSpPr>
          <p:spPr bwMode="auto">
            <a:xfrm>
              <a:off x="3280" y="2853"/>
              <a:ext cx="28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b="1" baseline="-25000">
                  <a:cs typeface="Times New Roman" panose="02020603050405020304" pitchFamily="18" charset="0"/>
                </a:rPr>
                <a:t>h</a:t>
              </a:r>
            </a:p>
          </p:txBody>
        </p:sp>
        <p:sp>
          <p:nvSpPr>
            <p:cNvPr id="162837" name="Text Box 27"/>
            <p:cNvSpPr txBox="1">
              <a:spLocks noChangeArrowheads="1"/>
            </p:cNvSpPr>
            <p:nvPr/>
          </p:nvSpPr>
          <p:spPr bwMode="auto">
            <a:xfrm>
              <a:off x="3622" y="2982"/>
              <a:ext cx="28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b="1" baseline="-25000">
                  <a:cs typeface="Times New Roman" panose="02020603050405020304" pitchFamily="18" charset="0"/>
                </a:rPr>
                <a:t>f</a:t>
              </a:r>
            </a:p>
          </p:txBody>
        </p:sp>
      </p:grpSp>
      <p:grpSp>
        <p:nvGrpSpPr>
          <p:cNvPr id="162821" name="Group 44"/>
          <p:cNvGrpSpPr>
            <a:grpSpLocks/>
          </p:cNvGrpSpPr>
          <p:nvPr/>
        </p:nvGrpSpPr>
        <p:grpSpPr bwMode="auto">
          <a:xfrm>
            <a:off x="885825" y="3740150"/>
            <a:ext cx="2573338" cy="1143000"/>
            <a:chOff x="422" y="2118"/>
            <a:chExt cx="1621" cy="720"/>
          </a:xfrm>
        </p:grpSpPr>
        <p:grpSp>
          <p:nvGrpSpPr>
            <p:cNvPr id="162822" name="Group 35"/>
            <p:cNvGrpSpPr>
              <a:grpSpLocks/>
            </p:cNvGrpSpPr>
            <p:nvPr/>
          </p:nvGrpSpPr>
          <p:grpSpPr bwMode="auto">
            <a:xfrm>
              <a:off x="576" y="2118"/>
              <a:ext cx="1467" cy="720"/>
              <a:chOff x="843" y="2161"/>
              <a:chExt cx="1467" cy="720"/>
            </a:xfrm>
          </p:grpSpPr>
          <p:pic>
            <p:nvPicPr>
              <p:cNvPr id="162824" name="Picture 31"/>
              <p:cNvPicPr>
                <a:picLocks noChangeAspect="1" noChangeArrowheads="1"/>
              </p:cNvPicPr>
              <p:nvPr/>
            </p:nvPicPr>
            <p:blipFill>
              <a:blip r:embed="rId3">
                <a:extLst>
                  <a:ext uri="{28A0092B-C50C-407E-A947-70E740481C1C}">
                    <a14:useLocalDpi xmlns:a14="http://schemas.microsoft.com/office/drawing/2010/main" val="0"/>
                  </a:ext>
                </a:extLst>
              </a:blip>
              <a:srcRect l="28752"/>
              <a:stretch>
                <a:fillRect/>
              </a:stretch>
            </p:blipFill>
            <p:spPr bwMode="auto">
              <a:xfrm>
                <a:off x="843" y="2161"/>
                <a:ext cx="1467"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5" name="Rectangle 32"/>
              <p:cNvSpPr>
                <a:spLocks noChangeArrowheads="1"/>
              </p:cNvSpPr>
              <p:nvPr/>
            </p:nvSpPr>
            <p:spPr bwMode="auto">
              <a:xfrm>
                <a:off x="1709" y="2596"/>
                <a:ext cx="389" cy="1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62826" name="Text Box 33"/>
              <p:cNvSpPr txBox="1">
                <a:spLocks noChangeArrowheads="1"/>
              </p:cNvSpPr>
              <p:nvPr/>
            </p:nvSpPr>
            <p:spPr bwMode="auto">
              <a:xfrm>
                <a:off x="1718" y="2458"/>
                <a:ext cx="35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cs typeface="Times New Roman" panose="02020603050405020304" pitchFamily="18" charset="0"/>
                  </a:rPr>
                  <a:t>ε</a:t>
                </a:r>
              </a:p>
            </p:txBody>
          </p:sp>
          <p:sp>
            <p:nvSpPr>
              <p:cNvPr id="162827" name="Text Box 34"/>
              <p:cNvSpPr txBox="1">
                <a:spLocks noChangeArrowheads="1"/>
              </p:cNvSpPr>
              <p:nvPr/>
            </p:nvSpPr>
            <p:spPr bwMode="auto">
              <a:xfrm>
                <a:off x="886" y="2362"/>
                <a:ext cx="3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1600">
                    <a:cs typeface="Times New Roman" panose="02020603050405020304" pitchFamily="18" charset="0"/>
                  </a:rPr>
                  <a:t>2</a:t>
                </a:r>
              </a:p>
            </p:txBody>
          </p:sp>
        </p:grpSp>
        <p:pic>
          <p:nvPicPr>
            <p:cNvPr id="162823" name="Picture 41"/>
            <p:cNvPicPr>
              <a:picLocks noChangeAspect="1" noChangeArrowheads="1"/>
            </p:cNvPicPr>
            <p:nvPr/>
          </p:nvPicPr>
          <p:blipFill>
            <a:blip r:embed="rId3">
              <a:extLst>
                <a:ext uri="{28A0092B-C50C-407E-A947-70E740481C1C}">
                  <a14:useLocalDpi xmlns:a14="http://schemas.microsoft.com/office/drawing/2010/main" val="0"/>
                </a:ext>
              </a:extLst>
            </a:blip>
            <a:srcRect l="4129" t="48889" r="86304" b="36250"/>
            <a:stretch>
              <a:fillRect/>
            </a:stretch>
          </p:blipFill>
          <p:spPr bwMode="auto">
            <a:xfrm>
              <a:off x="422" y="2466"/>
              <a:ext cx="197" cy="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grpSp>
        <p:nvGrpSpPr>
          <p:cNvPr id="7" name="Group 6"/>
          <p:cNvGrpSpPr>
            <a:grpSpLocks/>
          </p:cNvGrpSpPr>
          <p:nvPr/>
        </p:nvGrpSpPr>
        <p:grpSpPr bwMode="auto">
          <a:xfrm>
            <a:off x="623888" y="3657597"/>
            <a:ext cx="8210550" cy="2803114"/>
            <a:chOff x="623685" y="3657358"/>
            <a:chExt cx="8210923" cy="2803943"/>
          </a:xfrm>
        </p:grpSpPr>
        <p:sp>
          <p:nvSpPr>
            <p:cNvPr id="164898" name="Text Box 5"/>
            <p:cNvSpPr txBox="1">
              <a:spLocks noChangeArrowheads="1"/>
            </p:cNvSpPr>
            <p:nvPr/>
          </p:nvSpPr>
          <p:spPr bwMode="auto">
            <a:xfrm>
              <a:off x="623685" y="3657358"/>
              <a:ext cx="5424876" cy="129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 typeface="Wingdings" panose="05000000000000000000" pitchFamily="2" charset="2"/>
                <a:buChar char="Ø"/>
              </a:pPr>
              <a:r>
                <a:rPr lang="en-US" altLang="en-US" sz="2600">
                  <a:cs typeface="Times New Roman (Hebrew)" panose="02020603050405020304" pitchFamily="18" charset="0"/>
                  <a:sym typeface="Symbol" panose="05050102010706020507" pitchFamily="18" charset="2"/>
                </a:rPr>
                <a:t>In the presence of mobile ions, the </a:t>
              </a:r>
              <a:r>
                <a:rPr lang="en-US" altLang="en-US" sz="2600" b="1" i="1">
                  <a:solidFill>
                    <a:srgbClr val="FF0066"/>
                  </a:solidFill>
                  <a:cs typeface="Times New Roman (Hebrew)" panose="02020603050405020304" pitchFamily="18" charset="0"/>
                  <a:sym typeface="Symbol" panose="05050102010706020507" pitchFamily="18" charset="2"/>
                </a:rPr>
                <a:t>Poisson-Boltzmann equation </a:t>
              </a:r>
              <a:r>
                <a:rPr lang="en-US" altLang="en-US" sz="2600">
                  <a:cs typeface="Times New Roman (Hebrew)" panose="02020603050405020304" pitchFamily="18" charset="0"/>
                  <a:sym typeface="Symbol" panose="05050102010706020507" pitchFamily="18" charset="2"/>
                </a:rPr>
                <a:t>is used:</a:t>
              </a:r>
              <a:endParaRPr lang="en-US" altLang="en-US" sz="2600">
                <a:cs typeface="Times New Roman (Hebrew)" panose="02020603050405020304" pitchFamily="18" charset="0"/>
              </a:endParaRPr>
            </a:p>
          </p:txBody>
        </p:sp>
        <p:sp>
          <p:nvSpPr>
            <p:cNvPr id="164899" name="Text Box 5"/>
            <p:cNvSpPr txBox="1">
              <a:spLocks noChangeArrowheads="1"/>
            </p:cNvSpPr>
            <p:nvPr/>
          </p:nvSpPr>
          <p:spPr bwMode="auto">
            <a:xfrm>
              <a:off x="726034" y="5968858"/>
              <a:ext cx="580293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buFontTx/>
                <a:buNone/>
              </a:pPr>
              <a:r>
                <a:rPr lang="en-US" altLang="en-US" sz="2600" dirty="0">
                  <a:cs typeface="Times New Roman (Hebrew)" panose="02020603050405020304" pitchFamily="18" charset="0"/>
                  <a:sym typeface="Symbol" panose="05050102010706020507" pitchFamily="18" charset="2"/>
                </a:rPr>
                <a:t>(</a:t>
              </a:r>
              <a:r>
                <a:rPr lang="en-US" altLang="en-US" sz="2600" i="1" dirty="0">
                  <a:cs typeface="Times New Roman (Hebrew)" panose="02020603050405020304" pitchFamily="18" charset="0"/>
                  <a:sym typeface="Symbol" panose="05050102010706020507" pitchFamily="18" charset="2"/>
                </a:rPr>
                <a:t>I</a:t>
              </a:r>
              <a:r>
                <a:rPr lang="en-US" altLang="en-US" sz="2600" dirty="0">
                  <a:cs typeface="Times New Roman (Hebrew)" panose="02020603050405020304" pitchFamily="18" charset="0"/>
                  <a:sym typeface="Symbol" panose="05050102010706020507" pitchFamily="18" charset="2"/>
                </a:rPr>
                <a:t> - the ionic strength in the system)</a:t>
              </a:r>
              <a:endParaRPr lang="en-US" altLang="en-US" sz="2600" dirty="0">
                <a:cs typeface="Times New Roman (Hebrew)" panose="02020603050405020304" pitchFamily="18" charset="0"/>
              </a:endParaRPr>
            </a:p>
          </p:txBody>
        </p:sp>
        <p:pic>
          <p:nvPicPr>
            <p:cNvPr id="164900" name="Picture 4"/>
            <p:cNvPicPr>
              <a:picLocks noChangeAspect="1"/>
            </p:cNvPicPr>
            <p:nvPr/>
          </p:nvPicPr>
          <p:blipFill>
            <a:blip r:embed="rId3">
              <a:extLst>
                <a:ext uri="{28A0092B-C50C-407E-A947-70E740481C1C}">
                  <a14:useLocalDpi xmlns:a14="http://schemas.microsoft.com/office/drawing/2010/main" val="0"/>
                </a:ext>
              </a:extLst>
            </a:blip>
            <a:srcRect l="39638" t="23251" r="12479" b="65308"/>
            <a:stretch>
              <a:fillRect/>
            </a:stretch>
          </p:blipFill>
          <p:spPr bwMode="auto">
            <a:xfrm>
              <a:off x="726034" y="4875992"/>
              <a:ext cx="8108574" cy="10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868" name="Group 8"/>
          <p:cNvGrpSpPr>
            <a:grpSpLocks/>
          </p:cNvGrpSpPr>
          <p:nvPr/>
        </p:nvGrpSpPr>
        <p:grpSpPr bwMode="auto">
          <a:xfrm>
            <a:off x="6229350" y="2043113"/>
            <a:ext cx="2860675" cy="2959100"/>
            <a:chOff x="6132670" y="3090705"/>
            <a:chExt cx="2862263" cy="2959745"/>
          </a:xfrm>
        </p:grpSpPr>
        <p:pic>
          <p:nvPicPr>
            <p:cNvPr id="164873" name="Picture 2" descr="C:\Documents and Settings\Amit\My Documents\Amit\3-7.jpg"/>
            <p:cNvPicPr>
              <a:picLocks noChangeAspect="1" noChangeArrowheads="1"/>
            </p:cNvPicPr>
            <p:nvPr/>
          </p:nvPicPr>
          <p:blipFill>
            <a:blip r:embed="rId4">
              <a:extLst>
                <a:ext uri="{28A0092B-C50C-407E-A947-70E740481C1C}">
                  <a14:useLocalDpi xmlns:a14="http://schemas.microsoft.com/office/drawing/2010/main" val="0"/>
                </a:ext>
              </a:extLst>
            </a:blip>
            <a:srcRect l="6432" t="3537" r="3873" b="54085"/>
            <a:stretch>
              <a:fillRect/>
            </a:stretch>
          </p:blipFill>
          <p:spPr bwMode="auto">
            <a:xfrm>
              <a:off x="6132670" y="3090705"/>
              <a:ext cx="2862263"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4" name="Straight Connector 83"/>
            <p:cNvCxnSpPr/>
            <p:nvPr/>
          </p:nvCxnSpPr>
          <p:spPr>
            <a:xfrm rot="5400000">
              <a:off x="7335075" y="2563193"/>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7352548" y="2747383"/>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7335075" y="2934749"/>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7352548" y="3118939"/>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7336664" y="3304717"/>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7355725" y="3488908"/>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7335075" y="3695328"/>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7352548" y="3877929"/>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7336664" y="4063708"/>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a:off x="7355725" y="4247898"/>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7350959" y="4438439"/>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7368432" y="4622630"/>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7352548" y="4808407"/>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7371608" y="4991010"/>
              <a:ext cx="0" cy="2055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6908219" y="4750004"/>
              <a:ext cx="24833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6662814" y="4763501"/>
              <a:ext cx="24818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6430910" y="4777792"/>
              <a:ext cx="24818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6185506" y="4791288"/>
              <a:ext cx="24833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5967103" y="4763501"/>
              <a:ext cx="24818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5720904" y="4776203"/>
              <a:ext cx="24818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5488206" y="4791288"/>
              <a:ext cx="24833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5242801" y="4804785"/>
              <a:ext cx="24818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a:off x="7107560" y="4809549"/>
              <a:ext cx="24818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5061725" y="4777792"/>
              <a:ext cx="24818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869" name="Group 5"/>
          <p:cNvGrpSpPr>
            <a:grpSpLocks/>
          </p:cNvGrpSpPr>
          <p:nvPr/>
        </p:nvGrpSpPr>
        <p:grpSpPr bwMode="auto">
          <a:xfrm>
            <a:off x="1706563" y="2520950"/>
            <a:ext cx="3970337" cy="1089025"/>
            <a:chOff x="614550" y="2099888"/>
            <a:chExt cx="3970528" cy="1089212"/>
          </a:xfrm>
        </p:grpSpPr>
        <p:pic>
          <p:nvPicPr>
            <p:cNvPr id="164871" name="Picture 107"/>
            <p:cNvPicPr>
              <a:picLocks noChangeAspect="1"/>
            </p:cNvPicPr>
            <p:nvPr/>
          </p:nvPicPr>
          <p:blipFill>
            <a:blip r:embed="rId3">
              <a:extLst>
                <a:ext uri="{28A0092B-C50C-407E-A947-70E740481C1C}">
                  <a14:useLocalDpi xmlns:a14="http://schemas.microsoft.com/office/drawing/2010/main" val="0"/>
                </a:ext>
              </a:extLst>
            </a:blip>
            <a:srcRect l="39638" t="23251" r="46786" b="65308"/>
            <a:stretch>
              <a:fillRect/>
            </a:stretch>
          </p:blipFill>
          <p:spPr bwMode="auto">
            <a:xfrm>
              <a:off x="614550" y="2099888"/>
              <a:ext cx="2299131" cy="10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2" name="Picture 108"/>
            <p:cNvPicPr>
              <a:picLocks noChangeAspect="1"/>
            </p:cNvPicPr>
            <p:nvPr/>
          </p:nvPicPr>
          <p:blipFill>
            <a:blip r:embed="rId3">
              <a:extLst>
                <a:ext uri="{28A0092B-C50C-407E-A947-70E740481C1C}">
                  <a14:useLocalDpi xmlns:a14="http://schemas.microsoft.com/office/drawing/2010/main" val="0"/>
                </a:ext>
              </a:extLst>
            </a:blip>
            <a:srcRect l="77650" t="23251" r="12479" b="65308"/>
            <a:stretch>
              <a:fillRect/>
            </a:stretch>
          </p:blipFill>
          <p:spPr bwMode="auto">
            <a:xfrm>
              <a:off x="2913683" y="2099888"/>
              <a:ext cx="1671395" cy="10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870" name="Text Box 5"/>
          <p:cNvSpPr txBox="1">
            <a:spLocks noChangeArrowheads="1"/>
          </p:cNvSpPr>
          <p:nvPr/>
        </p:nvSpPr>
        <p:spPr bwMode="auto">
          <a:xfrm>
            <a:off x="193675" y="947738"/>
            <a:ext cx="88614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38238" indent="-287338"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Implicit (mean-field) calculations</a:t>
            </a:r>
          </a:p>
          <a:p>
            <a:pPr lvl="1" algn="l" rtl="0" eaLnBrk="1" hangingPunct="1">
              <a:spcBef>
                <a:spcPct val="50000"/>
              </a:spcBef>
              <a:buFont typeface="Wingdings" panose="05000000000000000000" pitchFamily="2" charset="2"/>
              <a:buChar char="Ø"/>
            </a:pPr>
            <a:r>
              <a:rPr lang="en-US" altLang="en-US" sz="2600" i="1">
                <a:sym typeface="Symbol" panose="05050102010706020507" pitchFamily="18" charset="2"/>
              </a:rPr>
              <a:t></a:t>
            </a:r>
            <a:r>
              <a:rPr lang="en-US" altLang="en-US" sz="2600">
                <a:sym typeface="Symbol" panose="05050102010706020507" pitchFamily="18" charset="2"/>
              </a:rPr>
              <a:t> is calculated by the </a:t>
            </a:r>
            <a:r>
              <a:rPr lang="en-US" altLang="en-US" sz="2600" b="1" i="1">
                <a:solidFill>
                  <a:srgbClr val="FF0066"/>
                </a:solidFill>
                <a:sym typeface="Symbol" panose="05050102010706020507" pitchFamily="18" charset="2"/>
              </a:rPr>
              <a:t>Poisson equation</a:t>
            </a:r>
            <a:endParaRPr lang="en-US" altLang="en-US" sz="2600">
              <a:sym typeface="Symbol" panose="05050102010706020507" pitchFamily="18" charset="2"/>
            </a:endParaRPr>
          </a:p>
          <a:p>
            <a:pPr lvl="2" algn="l" rtl="0" eaLnBrk="1" hangingPunct="1">
              <a:spcBef>
                <a:spcPct val="50000"/>
              </a:spcBef>
              <a:buFont typeface="Times New Roman" panose="02020603050405020304" pitchFamily="18" charset="0"/>
              <a:buAutoNum type="arabicPeriod"/>
            </a:pPr>
            <a:r>
              <a:rPr lang="en-US" altLang="en-US">
                <a:sym typeface="Symbol" panose="05050102010706020507" pitchFamily="18" charset="2"/>
              </a:rPr>
              <a:t>In a </a:t>
            </a:r>
            <a:r>
              <a:rPr lang="en-US" altLang="en-US" b="1">
                <a:solidFill>
                  <a:srgbClr val="FF0066"/>
                </a:solidFill>
                <a:sym typeface="Symbol" panose="05050102010706020507" pitchFamily="18" charset="2"/>
              </a:rPr>
              <a:t>protein-solvent system</a:t>
            </a:r>
            <a:r>
              <a:rPr lang="en-US" altLang="en-US">
                <a:sym typeface="Symbol" panose="05050102010706020507" pitchFamily="18" charset="2"/>
              </a:rPr>
              <a:t>:</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44463" y="914400"/>
            <a:ext cx="89995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Steps:</a:t>
            </a:r>
          </a:p>
          <a:p>
            <a:pPr marL="909638" lvl="1" indent="-514350" algn="l" rtl="0" eaLnBrk="1" hangingPunct="1">
              <a:spcBef>
                <a:spcPct val="50000"/>
              </a:spcBef>
              <a:buFont typeface="+mj-lt"/>
              <a:buAutoNum type="arabicPeriod" startAt="3"/>
              <a:defRPr/>
            </a:pPr>
            <a:r>
              <a:rPr lang="en-US" altLang="en-US" sz="2600" dirty="0" smtClean="0">
                <a:latin typeface="+mj-lt"/>
              </a:rPr>
              <a:t>The electron density map is used to construct a </a:t>
            </a:r>
            <a:r>
              <a:rPr lang="en-US" altLang="en-US" sz="2600" b="1" dirty="0" smtClean="0">
                <a:solidFill>
                  <a:srgbClr val="FF0066"/>
                </a:solidFill>
                <a:latin typeface="+mj-lt"/>
              </a:rPr>
              <a:t>3D model</a:t>
            </a:r>
            <a:r>
              <a:rPr lang="en-US" altLang="en-US" sz="2600" dirty="0" smtClean="0">
                <a:latin typeface="+mj-lt"/>
              </a:rPr>
              <a:t> of the protein</a:t>
            </a:r>
            <a:endParaRPr lang="en-US" altLang="en-US" sz="2600" b="1" dirty="0" smtClean="0">
              <a:solidFill>
                <a:srgbClr val="FF0066"/>
              </a:solidFill>
              <a:latin typeface="+mj-lt"/>
            </a:endParaRPr>
          </a:p>
        </p:txBody>
      </p:sp>
      <p:sp>
        <p:nvSpPr>
          <p:cNvPr id="33795"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diffraction (crystallography)</a:t>
            </a: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l="29512" t="25159" r="34634" b="22511"/>
          <a:stretch>
            <a:fillRect/>
          </a:stretch>
        </p:blipFill>
        <p:spPr bwMode="auto">
          <a:xfrm>
            <a:off x="2311400" y="2734011"/>
            <a:ext cx="4665663"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
        <p:nvSpPr>
          <p:cNvPr id="166915" name="Text Box 5"/>
          <p:cNvSpPr txBox="1">
            <a:spLocks noChangeArrowheads="1"/>
          </p:cNvSpPr>
          <p:nvPr/>
        </p:nvSpPr>
        <p:spPr bwMode="auto">
          <a:xfrm>
            <a:off x="193675" y="947738"/>
            <a:ext cx="89503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Implicit (mean-field) calculations</a:t>
            </a:r>
          </a:p>
          <a:p>
            <a:pPr lvl="1" algn="l" rtl="0" eaLnBrk="1" hangingPunct="1">
              <a:spcBef>
                <a:spcPct val="50000"/>
              </a:spcBef>
              <a:buFont typeface="Wingdings" panose="05000000000000000000" pitchFamily="2" charset="2"/>
              <a:buChar char="Ø"/>
            </a:pPr>
            <a:r>
              <a:rPr lang="en-US" altLang="en-US" sz="2600"/>
              <a:t>Faster, better account of solvation effects</a:t>
            </a:r>
          </a:p>
          <a:p>
            <a:pPr lvl="1" algn="l" rtl="0" eaLnBrk="1" hangingPunct="1">
              <a:spcBef>
                <a:spcPct val="50000"/>
              </a:spcBef>
              <a:buFont typeface="Wingdings" panose="05000000000000000000" pitchFamily="2" charset="2"/>
              <a:buChar char="Ø"/>
            </a:pPr>
            <a:r>
              <a:rPr lang="en-US" altLang="en-US" sz="2600"/>
              <a:t>However: specific water/lipid effects are neglected</a:t>
            </a:r>
          </a:p>
          <a:p>
            <a:pPr lvl="1" algn="l" rtl="0" eaLnBrk="1" hangingPunct="1">
              <a:spcBef>
                <a:spcPct val="50000"/>
              </a:spcBef>
              <a:buFont typeface="Wingdings" panose="05000000000000000000" pitchFamily="2" charset="2"/>
              <a:buChar char="Ø"/>
            </a:pPr>
            <a:r>
              <a:rPr lang="en-US" altLang="en-US" sz="2600" b="1">
                <a:solidFill>
                  <a:srgbClr val="FF0066"/>
                </a:solidFill>
              </a:rPr>
              <a:t>Mixed force fields:</a:t>
            </a:r>
            <a:r>
              <a:rPr lang="en-US" altLang="en-US" sz="2600"/>
              <a:t> combine explicit calculations on the protein with mean-field calculations on the solvent </a:t>
            </a:r>
          </a:p>
        </p:txBody>
      </p:sp>
      <p:pic>
        <p:nvPicPr>
          <p:cNvPr id="166916" name="Picture 2" descr="C:\Documents and Settings\Amit\My Documents\Amit\3-7.jpg"/>
          <p:cNvPicPr>
            <a:picLocks noChangeAspect="1" noChangeArrowheads="1"/>
          </p:cNvPicPr>
          <p:nvPr/>
        </p:nvPicPr>
        <p:blipFill>
          <a:blip r:embed="rId3" cstate="print">
            <a:extLst>
              <a:ext uri="{28A0092B-C50C-407E-A947-70E740481C1C}">
                <a14:useLocalDpi xmlns:a14="http://schemas.microsoft.com/office/drawing/2010/main" val="0"/>
              </a:ext>
            </a:extLst>
          </a:blip>
          <a:srcRect l="6432" t="3537" r="3873" b="54085"/>
          <a:stretch>
            <a:fillRect/>
          </a:stretch>
        </p:blipFill>
        <p:spPr bwMode="auto">
          <a:xfrm>
            <a:off x="2193258" y="3645369"/>
            <a:ext cx="2252296" cy="231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3" descr="C:\Documents and Settings\Amit\My Documents\Amit\3-7.jpg"/>
          <p:cNvPicPr>
            <a:picLocks noChangeAspect="1" noChangeArrowheads="1"/>
          </p:cNvPicPr>
          <p:nvPr/>
        </p:nvPicPr>
        <p:blipFill>
          <a:blip r:embed="rId3" cstate="print">
            <a:extLst>
              <a:ext uri="{28A0092B-C50C-407E-A947-70E740481C1C}">
                <a14:useLocalDpi xmlns:a14="http://schemas.microsoft.com/office/drawing/2010/main" val="0"/>
              </a:ext>
            </a:extLst>
          </a:blip>
          <a:srcRect l="6560" t="55385" r="3333" b="1859"/>
          <a:stretch>
            <a:fillRect/>
          </a:stretch>
        </p:blipFill>
        <p:spPr bwMode="auto">
          <a:xfrm>
            <a:off x="4906295" y="3640138"/>
            <a:ext cx="2262849"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1"/>
          <p:cNvPicPr>
            <a:picLocks noChangeAspect="1"/>
          </p:cNvPicPr>
          <p:nvPr/>
        </p:nvPicPr>
        <p:blipFill>
          <a:blip r:embed="rId4">
            <a:extLst>
              <a:ext uri="{28A0092B-C50C-407E-A947-70E740481C1C}">
                <a14:useLocalDpi xmlns:a14="http://schemas.microsoft.com/office/drawing/2010/main" val="0"/>
              </a:ext>
            </a:extLst>
          </a:blip>
          <a:srcRect l="52621" t="42108" r="23557" b="50053"/>
          <a:stretch>
            <a:fillRect/>
          </a:stretch>
        </p:blipFill>
        <p:spPr bwMode="auto">
          <a:xfrm>
            <a:off x="2979180" y="5959475"/>
            <a:ext cx="3297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8"/>
          <p:cNvSpPr txBox="1">
            <a:spLocks noChangeArrowheads="1"/>
          </p:cNvSpPr>
          <p:nvPr/>
        </p:nvSpPr>
        <p:spPr bwMode="auto">
          <a:xfrm>
            <a:off x="4195763" y="4892675"/>
            <a:ext cx="4638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996633"/>
                </a:solidFill>
                <a:cs typeface="Times New Roman (Hebrew)" panose="02020603050405020304" pitchFamily="18" charset="0"/>
              </a:rPr>
              <a:t>change in buried surface area upon folding</a:t>
            </a:r>
          </a:p>
        </p:txBody>
      </p:sp>
      <p:sp>
        <p:nvSpPr>
          <p:cNvPr id="168963" name="Line 9"/>
          <p:cNvSpPr>
            <a:spLocks noChangeShapeType="1"/>
          </p:cNvSpPr>
          <p:nvPr/>
        </p:nvSpPr>
        <p:spPr bwMode="auto">
          <a:xfrm flipV="1">
            <a:off x="6400800" y="4367213"/>
            <a:ext cx="0" cy="5794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68964" name="Picture 15"/>
          <p:cNvPicPr>
            <a:picLocks noChangeAspect="1" noChangeArrowheads="1"/>
          </p:cNvPicPr>
          <p:nvPr/>
        </p:nvPicPr>
        <p:blipFill>
          <a:blip r:embed="rId3">
            <a:extLst>
              <a:ext uri="{28A0092B-C50C-407E-A947-70E740481C1C}">
                <a14:useLocalDpi xmlns:a14="http://schemas.microsoft.com/office/drawing/2010/main" val="0"/>
              </a:ext>
            </a:extLst>
          </a:blip>
          <a:srcRect l="12782" t="24425" r="23453" b="62857"/>
          <a:stretch>
            <a:fillRect/>
          </a:stretch>
        </p:blipFill>
        <p:spPr bwMode="auto">
          <a:xfrm>
            <a:off x="1844675" y="3405188"/>
            <a:ext cx="530701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193675" y="947738"/>
            <a:ext cx="89503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Implicit (mean-field) calculations</a:t>
            </a:r>
          </a:p>
          <a:p>
            <a:pPr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The </a:t>
            </a:r>
            <a:r>
              <a:rPr lang="en-US" altLang="en-US" sz="2600" u="sng" dirty="0" smtClean="0">
                <a:latin typeface="+mj-lt"/>
                <a:ea typeface="Times New Roman (Hebrew)" charset="0"/>
              </a:rPr>
              <a:t>total</a:t>
            </a:r>
            <a:r>
              <a:rPr lang="en-US" altLang="en-US" sz="2600" dirty="0" smtClean="0">
                <a:latin typeface="+mj-lt"/>
                <a:ea typeface="Times New Roman (Hebrew)" charset="0"/>
              </a:rPr>
              <a:t> nonpolar energy (hydrophobic + </a:t>
            </a:r>
            <a:r>
              <a:rPr lang="en-US" altLang="en-US" sz="2600" dirty="0" err="1" smtClean="0">
                <a:latin typeface="+mj-lt"/>
                <a:ea typeface="Times New Roman (Hebrew)" charset="0"/>
              </a:rPr>
              <a:t>vdW</a:t>
            </a:r>
            <a:r>
              <a:rPr lang="en-US" altLang="en-US" sz="2600" dirty="0" smtClean="0">
                <a:latin typeface="+mj-lt"/>
                <a:ea typeface="Times New Roman (Hebrew)" charset="0"/>
              </a:rPr>
              <a:t>) is derived using an </a:t>
            </a:r>
            <a:r>
              <a:rPr lang="en-US" altLang="en-US" sz="2600" b="1" dirty="0" smtClean="0">
                <a:solidFill>
                  <a:srgbClr val="FF0066"/>
                </a:solidFill>
                <a:latin typeface="+mj-lt"/>
                <a:ea typeface="Times New Roman (Hebrew)" charset="0"/>
              </a:rPr>
              <a:t>empirical surface area dependency</a:t>
            </a:r>
            <a:r>
              <a:rPr lang="en-US" altLang="en-US" sz="2600" dirty="0" smtClean="0">
                <a:latin typeface="+mj-lt"/>
                <a:ea typeface="Times New Roman (Hebrew)" charset="0"/>
              </a:rPr>
              <a:t>:</a:t>
            </a:r>
          </a:p>
        </p:txBody>
      </p:sp>
      <p:sp>
        <p:nvSpPr>
          <p:cNvPr id="168966"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physical approach</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193675" y="947738"/>
            <a:ext cx="89503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The 3D structure of the query protein is deduced from proteins of known structure (templates) that:</a:t>
            </a:r>
          </a:p>
          <a:p>
            <a:pPr marL="806450" lvl="2" indent="-341313" algn="l" rtl="0" eaLnBrk="1" hangingPunct="1">
              <a:spcBef>
                <a:spcPct val="50000"/>
              </a:spcBef>
              <a:buFont typeface="Times New Roman" panose="02020603050405020304" pitchFamily="18" charset="0"/>
              <a:buAutoNum type="arabicPeriod"/>
              <a:defRPr/>
            </a:pPr>
            <a:r>
              <a:rPr lang="en-US" altLang="en-US" sz="2600" dirty="0" smtClean="0">
                <a:latin typeface="+mj-lt"/>
              </a:rPr>
              <a:t>Have a very similar sequence to the query protein (homologs)</a:t>
            </a:r>
          </a:p>
          <a:p>
            <a:pPr marL="806450" lvl="2" indent="-341313" algn="l" rtl="0" eaLnBrk="1" hangingPunct="1">
              <a:spcBef>
                <a:spcPct val="50000"/>
              </a:spcBef>
              <a:buFont typeface="Times New Roman" panose="02020603050405020304" pitchFamily="18" charset="0"/>
              <a:buAutoNum type="arabicPeriod"/>
              <a:defRPr/>
            </a:pPr>
            <a:r>
              <a:rPr lang="en-US" altLang="en-US" sz="2600" dirty="0" smtClean="0">
                <a:latin typeface="+mj-lt"/>
              </a:rPr>
              <a:t>Share physicochemical properties or statistical tendencies with the query protein</a:t>
            </a:r>
          </a:p>
        </p:txBody>
      </p:sp>
      <p:sp>
        <p:nvSpPr>
          <p:cNvPr id="171011"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Template-based methods</a:t>
            </a:r>
          </a:p>
        </p:txBody>
      </p:sp>
      <p:sp>
        <p:nvSpPr>
          <p:cNvPr id="36868" name="Text Box 5"/>
          <p:cNvSpPr txBox="1">
            <a:spLocks noChangeArrowheads="1"/>
          </p:cNvSpPr>
          <p:nvPr/>
        </p:nvSpPr>
        <p:spPr bwMode="auto">
          <a:xfrm>
            <a:off x="190500" y="4152900"/>
            <a:ext cx="89503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Main methods:</a:t>
            </a:r>
          </a:p>
          <a:p>
            <a:pPr marL="852488" lvl="2" indent="-341313" algn="l" rtl="0" eaLnBrk="1" hangingPunct="1">
              <a:spcBef>
                <a:spcPct val="50000"/>
              </a:spcBef>
              <a:buFont typeface="Times New Roman" panose="02020603050405020304" pitchFamily="18" charset="0"/>
              <a:buAutoNum type="arabicPeriod"/>
              <a:defRPr/>
            </a:pPr>
            <a:r>
              <a:rPr lang="en-US" altLang="en-US" sz="2600" dirty="0" smtClean="0">
                <a:latin typeface="+mj-lt"/>
              </a:rPr>
              <a:t>Homology modeling</a:t>
            </a:r>
          </a:p>
          <a:p>
            <a:pPr marL="852488" lvl="2" indent="-341313" algn="l" rtl="0" eaLnBrk="1" hangingPunct="1">
              <a:spcBef>
                <a:spcPct val="50000"/>
              </a:spcBef>
              <a:buFont typeface="Times New Roman" panose="02020603050405020304" pitchFamily="18" charset="0"/>
              <a:buAutoNum type="arabicPeriod"/>
              <a:defRPr/>
            </a:pPr>
            <a:r>
              <a:rPr lang="en-US" altLang="en-US" sz="2600" dirty="0" smtClean="0">
                <a:latin typeface="+mj-lt"/>
              </a:rPr>
              <a:t>Fold recognition via threading</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4"/>
          <p:cNvSpPr txBox="1">
            <a:spLocks noChangeArrowheads="1"/>
          </p:cNvSpPr>
          <p:nvPr/>
        </p:nvSpPr>
        <p:spPr bwMode="auto">
          <a:xfrm>
            <a:off x="285750"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ctr" rtl="0" eaLnBrk="1" hangingPunct="1">
              <a:spcBef>
                <a:spcPct val="50000"/>
              </a:spcBef>
              <a:buFontTx/>
              <a:buNone/>
            </a:pPr>
            <a:r>
              <a:rPr lang="en-US" altLang="en-US" b="1">
                <a:solidFill>
                  <a:srgbClr val="0000CC"/>
                </a:solidFill>
                <a:latin typeface="Arial" panose="020B0604020202020204" pitchFamily="34" charset="0"/>
              </a:rPr>
              <a:t>Measuring structural similarity</a:t>
            </a:r>
          </a:p>
        </p:txBody>
      </p:sp>
      <p:sp>
        <p:nvSpPr>
          <p:cNvPr id="50179" name="Text Box 15"/>
          <p:cNvSpPr txBox="1">
            <a:spLocks noChangeArrowheads="1"/>
          </p:cNvSpPr>
          <p:nvPr/>
        </p:nvSpPr>
        <p:spPr bwMode="auto">
          <a:xfrm>
            <a:off x="131763" y="811213"/>
            <a:ext cx="87995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rPr>
              <a:t>R.M.S.D - root-mean-square deviation</a:t>
            </a:r>
          </a:p>
        </p:txBody>
      </p:sp>
      <p:pic>
        <p:nvPicPr>
          <p:cNvPr id="50180" name="Picture 3"/>
          <p:cNvPicPr>
            <a:picLocks noChangeAspect="1"/>
          </p:cNvPicPr>
          <p:nvPr/>
        </p:nvPicPr>
        <p:blipFill>
          <a:blip r:embed="rId2">
            <a:extLst>
              <a:ext uri="{28A0092B-C50C-407E-A947-70E740481C1C}">
                <a14:useLocalDpi xmlns:a14="http://schemas.microsoft.com/office/drawing/2010/main" val="0"/>
              </a:ext>
            </a:extLst>
          </a:blip>
          <a:srcRect l="21637" t="54465" r="60417" b="33929"/>
          <a:stretch>
            <a:fillRect/>
          </a:stretch>
        </p:blipFill>
        <p:spPr bwMode="auto">
          <a:xfrm>
            <a:off x="1143000" y="1727200"/>
            <a:ext cx="29638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5"/>
          <p:cNvSpPr>
            <a:spLocks noChangeArrowheads="1"/>
          </p:cNvSpPr>
          <p:nvPr/>
        </p:nvSpPr>
        <p:spPr bwMode="auto">
          <a:xfrm>
            <a:off x="131763" y="3095625"/>
            <a:ext cx="559911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a:spcBef>
                <a:spcPct val="0"/>
              </a:spcBef>
              <a:buFont typeface="Wingdings" panose="05000000000000000000" pitchFamily="2" charset="2"/>
              <a:buChar char="Ø"/>
            </a:pPr>
            <a:r>
              <a:rPr lang="en-GB" altLang="en-US" sz="2400" i="1" dirty="0">
                <a:cs typeface="Times New Roman" panose="02020603050405020304" pitchFamily="18" charset="0"/>
              </a:rPr>
              <a:t>N</a:t>
            </a:r>
            <a:r>
              <a:rPr lang="en-GB" altLang="en-US" sz="2400" dirty="0">
                <a:cs typeface="Times New Roman" panose="02020603050405020304" pitchFamily="18" charset="0"/>
              </a:rPr>
              <a:t> - the number of equivalent atoms compared between the two structures</a:t>
            </a:r>
          </a:p>
          <a:p>
            <a:pPr algn="l" rtl="0">
              <a:spcBef>
                <a:spcPct val="0"/>
              </a:spcBef>
              <a:buFont typeface="Wingdings" panose="05000000000000000000" pitchFamily="2" charset="2"/>
              <a:buChar char="Ø"/>
            </a:pPr>
            <a:r>
              <a:rPr lang="el-GR" altLang="en-US" sz="2400" i="1" dirty="0" smtClean="0">
                <a:cs typeface="Times New Roman" panose="02020603050405020304" pitchFamily="18" charset="0"/>
              </a:rPr>
              <a:t>δ</a:t>
            </a:r>
            <a:r>
              <a:rPr lang="en-GB" altLang="en-US" sz="2400" i="1" baseline="-25000" dirty="0" err="1" smtClean="0">
                <a:cs typeface="Times New Roman" panose="02020603050405020304" pitchFamily="18" charset="0"/>
              </a:rPr>
              <a:t>i</a:t>
            </a:r>
            <a:r>
              <a:rPr lang="en-GB" altLang="en-US" sz="2400" dirty="0" smtClean="0">
                <a:cs typeface="Times New Roman" panose="02020603050405020304" pitchFamily="18" charset="0"/>
              </a:rPr>
              <a:t> </a:t>
            </a:r>
            <a:r>
              <a:rPr lang="en-GB" altLang="en-US" sz="2400" dirty="0">
                <a:cs typeface="Times New Roman" panose="02020603050405020304" pitchFamily="18" charset="0"/>
              </a:rPr>
              <a:t>- the distance (in Å) between the atom pair </a:t>
            </a:r>
            <a:r>
              <a:rPr lang="en-GB" altLang="en-US" sz="2400" i="1" dirty="0" err="1">
                <a:cs typeface="Times New Roman" panose="02020603050405020304" pitchFamily="18" charset="0"/>
              </a:rPr>
              <a:t>i</a:t>
            </a:r>
            <a:r>
              <a:rPr lang="en-GB" altLang="en-US" sz="2400" dirty="0">
                <a:cs typeface="Times New Roman" panose="02020603050405020304" pitchFamily="18" charset="0"/>
              </a:rPr>
              <a:t> (one from each protein):</a:t>
            </a:r>
            <a:endParaRPr lang="en-US" altLang="en-US" sz="2400" dirty="0">
              <a:cs typeface="Times New Roman" panose="02020603050405020304" pitchFamily="18" charset="0"/>
            </a:endParaRPr>
          </a:p>
        </p:txBody>
      </p:sp>
      <p:sp>
        <p:nvSpPr>
          <p:cNvPr id="50182" name="Rectangle 6"/>
          <p:cNvSpPr>
            <a:spLocks noChangeArrowheads="1"/>
          </p:cNvSpPr>
          <p:nvPr/>
        </p:nvSpPr>
        <p:spPr bwMode="auto">
          <a:xfrm>
            <a:off x="669925" y="4721225"/>
            <a:ext cx="48164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a:lnSpc>
                <a:spcPct val="200000"/>
              </a:lnSpc>
              <a:spcBef>
                <a:spcPct val="0"/>
              </a:spcBef>
              <a:buFontTx/>
              <a:buNone/>
            </a:pPr>
            <a:r>
              <a:rPr lang="el-GR" altLang="en-US" sz="2800" i="1" dirty="0">
                <a:cs typeface="Times New Roman" panose="02020603050405020304" pitchFamily="18" charset="0"/>
              </a:rPr>
              <a:t>δ</a:t>
            </a:r>
            <a:r>
              <a:rPr lang="en-GB" altLang="en-US" sz="2800" i="1" baseline="30000" dirty="0">
                <a:cs typeface="Times New Roman" panose="02020603050405020304" pitchFamily="18" charset="0"/>
              </a:rPr>
              <a:t>2</a:t>
            </a:r>
            <a:r>
              <a:rPr lang="en-GB" altLang="en-US" sz="2800" dirty="0">
                <a:cs typeface="Times New Roman" panose="02020603050405020304" pitchFamily="18" charset="0"/>
              </a:rPr>
              <a:t> = (</a:t>
            </a:r>
            <a:r>
              <a:rPr lang="en-GB" altLang="en-US" sz="2800" dirty="0" err="1">
                <a:cs typeface="Times New Roman" panose="02020603050405020304" pitchFamily="18" charset="0"/>
              </a:rPr>
              <a:t>x</a:t>
            </a:r>
            <a:r>
              <a:rPr lang="en-GB" altLang="en-US" sz="2800" i="1" baseline="-25000" dirty="0" err="1">
                <a:cs typeface="Times New Roman" panose="02020603050405020304" pitchFamily="18" charset="0"/>
              </a:rPr>
              <a:t>a</a:t>
            </a:r>
            <a:r>
              <a:rPr lang="en-GB" altLang="en-US" sz="2800" dirty="0" err="1">
                <a:cs typeface="Times New Roman" panose="02020603050405020304" pitchFamily="18" charset="0"/>
              </a:rPr>
              <a:t>-x</a:t>
            </a:r>
            <a:r>
              <a:rPr lang="en-GB" altLang="en-US" sz="2800" i="1" baseline="-25000" dirty="0" err="1">
                <a:cs typeface="Times New Roman" panose="02020603050405020304" pitchFamily="18" charset="0"/>
              </a:rPr>
              <a:t>b</a:t>
            </a:r>
            <a:r>
              <a:rPr lang="en-GB" altLang="en-US" sz="2800" dirty="0">
                <a:cs typeface="Times New Roman" panose="02020603050405020304" pitchFamily="18" charset="0"/>
              </a:rPr>
              <a:t>)</a:t>
            </a:r>
            <a:r>
              <a:rPr lang="en-GB" altLang="en-US" sz="2800" baseline="30000" dirty="0">
                <a:cs typeface="Times New Roman" panose="02020603050405020304" pitchFamily="18" charset="0"/>
              </a:rPr>
              <a:t>2</a:t>
            </a:r>
            <a:r>
              <a:rPr lang="en-GB" altLang="en-US" sz="2800" dirty="0">
                <a:cs typeface="Times New Roman" panose="02020603050405020304" pitchFamily="18" charset="0"/>
              </a:rPr>
              <a:t> + (</a:t>
            </a:r>
            <a:r>
              <a:rPr lang="en-GB" altLang="en-US" sz="2800" dirty="0" err="1">
                <a:cs typeface="Times New Roman" panose="02020603050405020304" pitchFamily="18" charset="0"/>
              </a:rPr>
              <a:t>y</a:t>
            </a:r>
            <a:r>
              <a:rPr lang="en-GB" altLang="en-US" sz="2800" i="1" baseline="-25000" dirty="0" err="1">
                <a:cs typeface="Times New Roman" panose="02020603050405020304" pitchFamily="18" charset="0"/>
              </a:rPr>
              <a:t>a</a:t>
            </a:r>
            <a:r>
              <a:rPr lang="en-GB" altLang="en-US" sz="2800" dirty="0" err="1">
                <a:cs typeface="Times New Roman" panose="02020603050405020304" pitchFamily="18" charset="0"/>
              </a:rPr>
              <a:t>-y</a:t>
            </a:r>
            <a:r>
              <a:rPr lang="en-GB" altLang="en-US" sz="2800" i="1" baseline="-25000" dirty="0" err="1">
                <a:cs typeface="Times New Roman" panose="02020603050405020304" pitchFamily="18" charset="0"/>
              </a:rPr>
              <a:t>b</a:t>
            </a:r>
            <a:r>
              <a:rPr lang="en-GB" altLang="en-US" sz="2800" dirty="0">
                <a:cs typeface="Times New Roman" panose="02020603050405020304" pitchFamily="18" charset="0"/>
              </a:rPr>
              <a:t>)</a:t>
            </a:r>
            <a:r>
              <a:rPr lang="en-GB" altLang="en-US" sz="2800" baseline="30000" dirty="0">
                <a:cs typeface="Times New Roman" panose="02020603050405020304" pitchFamily="18" charset="0"/>
              </a:rPr>
              <a:t>2</a:t>
            </a:r>
            <a:r>
              <a:rPr lang="en-GB" altLang="en-US" sz="2800" dirty="0">
                <a:cs typeface="Times New Roman" panose="02020603050405020304" pitchFamily="18" charset="0"/>
              </a:rPr>
              <a:t> + (</a:t>
            </a:r>
            <a:r>
              <a:rPr lang="en-GB" altLang="en-US" sz="2800" dirty="0" err="1">
                <a:cs typeface="Times New Roman" panose="02020603050405020304" pitchFamily="18" charset="0"/>
              </a:rPr>
              <a:t>z</a:t>
            </a:r>
            <a:r>
              <a:rPr lang="en-GB" altLang="en-US" sz="2800" i="1" baseline="-25000" dirty="0" err="1">
                <a:cs typeface="Times New Roman" panose="02020603050405020304" pitchFamily="18" charset="0"/>
              </a:rPr>
              <a:t>a</a:t>
            </a:r>
            <a:r>
              <a:rPr lang="en-GB" altLang="en-US" sz="2800" dirty="0" err="1">
                <a:cs typeface="Times New Roman" panose="02020603050405020304" pitchFamily="18" charset="0"/>
              </a:rPr>
              <a:t>-z</a:t>
            </a:r>
            <a:r>
              <a:rPr lang="en-GB" altLang="en-US" sz="2800" i="1" baseline="-25000" dirty="0" err="1">
                <a:cs typeface="Times New Roman" panose="02020603050405020304" pitchFamily="18" charset="0"/>
              </a:rPr>
              <a:t>b</a:t>
            </a:r>
            <a:r>
              <a:rPr lang="en-GB" altLang="en-US" sz="2800" dirty="0">
                <a:cs typeface="Times New Roman" panose="02020603050405020304" pitchFamily="18" charset="0"/>
              </a:rPr>
              <a:t>)</a:t>
            </a:r>
            <a:r>
              <a:rPr lang="en-GB" altLang="en-US" sz="2800" baseline="30000" dirty="0">
                <a:cs typeface="Times New Roman" panose="02020603050405020304" pitchFamily="18" charset="0"/>
              </a:rPr>
              <a:t>2</a:t>
            </a:r>
            <a:endParaRPr lang="en-US" altLang="en-US" sz="2400" dirty="0">
              <a:cs typeface="Times New Roman" panose="02020603050405020304" pitchFamily="18" charset="0"/>
            </a:endParaRPr>
          </a:p>
        </p:txBody>
      </p:sp>
      <p:sp>
        <p:nvSpPr>
          <p:cNvPr id="50184" name="Text Box 15"/>
          <p:cNvSpPr txBox="1">
            <a:spLocks noChangeArrowheads="1"/>
          </p:cNvSpPr>
          <p:nvPr/>
        </p:nvSpPr>
        <p:spPr bwMode="auto">
          <a:xfrm>
            <a:off x="136525" y="5970588"/>
            <a:ext cx="8799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rPr>
              <a:t>Smaller R.M.S.D = more similar structures</a:t>
            </a:r>
          </a:p>
        </p:txBody>
      </p:sp>
      <p:grpSp>
        <p:nvGrpSpPr>
          <p:cNvPr id="8" name="Group 7"/>
          <p:cNvGrpSpPr/>
          <p:nvPr/>
        </p:nvGrpSpPr>
        <p:grpSpPr>
          <a:xfrm>
            <a:off x="5176434" y="1569262"/>
            <a:ext cx="3817054" cy="3619244"/>
            <a:chOff x="5176434" y="1569262"/>
            <a:chExt cx="3817054" cy="3619244"/>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074" t="9534" r="22713" b="13348"/>
            <a:stretch/>
          </p:blipFill>
          <p:spPr>
            <a:xfrm>
              <a:off x="5176434" y="1759673"/>
              <a:ext cx="3817054" cy="3246280"/>
            </a:xfrm>
            <a:prstGeom prst="rect">
              <a:avLst/>
            </a:prstGeom>
          </p:spPr>
        </p:pic>
        <p:sp>
          <p:nvSpPr>
            <p:cNvPr id="50186" name="Rectangle 1"/>
            <p:cNvSpPr>
              <a:spLocks noChangeArrowheads="1"/>
            </p:cNvSpPr>
            <p:nvPr/>
          </p:nvSpPr>
          <p:spPr bwMode="auto">
            <a:xfrm>
              <a:off x="5857795" y="3631693"/>
              <a:ext cx="670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ctr" rtl="0">
                <a:spcBef>
                  <a:spcPct val="0"/>
                </a:spcBef>
                <a:buFontTx/>
                <a:buNone/>
              </a:pPr>
              <a:r>
                <a:rPr lang="el-GR" altLang="en-US" sz="2400" i="1" dirty="0" smtClean="0">
                  <a:cs typeface="Times New Roman" panose="02020603050405020304" pitchFamily="18" charset="0"/>
                </a:rPr>
                <a:t>δ</a:t>
              </a:r>
              <a:r>
                <a:rPr lang="en-US" altLang="en-US" sz="2400" i="1" baseline="30000" dirty="0" smtClean="0">
                  <a:cs typeface="Times New Roman" panose="02020603050405020304" pitchFamily="18" charset="0"/>
                </a:rPr>
                <a:t>2</a:t>
              </a:r>
              <a:r>
                <a:rPr lang="en-US" altLang="en-US" sz="2400" i="1" baseline="-25000" dirty="0" smtClean="0">
                  <a:cs typeface="Times New Roman" panose="02020603050405020304" pitchFamily="18" charset="0"/>
                </a:rPr>
                <a:t>(</a:t>
              </a:r>
              <a:r>
                <a:rPr lang="en-GB" altLang="en-US" sz="2400" i="1" baseline="-25000" dirty="0" smtClean="0">
                  <a:cs typeface="Times New Roman" panose="02020603050405020304" pitchFamily="18" charset="0"/>
                </a:rPr>
                <a:t>1)</a:t>
              </a:r>
              <a:endParaRPr lang="en-US" altLang="en-US" sz="2400" dirty="0">
                <a:cs typeface="Times New Roman" panose="02020603050405020304" pitchFamily="18" charset="0"/>
              </a:endParaRPr>
            </a:p>
          </p:txBody>
        </p:sp>
        <p:sp>
          <p:nvSpPr>
            <p:cNvPr id="50187" name="Rectangle 9"/>
            <p:cNvSpPr>
              <a:spLocks noChangeArrowheads="1"/>
            </p:cNvSpPr>
            <p:nvPr/>
          </p:nvSpPr>
          <p:spPr bwMode="auto">
            <a:xfrm>
              <a:off x="7607111" y="1569262"/>
              <a:ext cx="721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ctr" rtl="0">
                <a:spcBef>
                  <a:spcPct val="0"/>
                </a:spcBef>
                <a:buNone/>
              </a:pPr>
              <a:r>
                <a:rPr lang="el-GR" altLang="en-US" sz="2400" i="1" dirty="0" smtClean="0">
                  <a:cs typeface="Times New Roman" panose="02020603050405020304" pitchFamily="18" charset="0"/>
                </a:rPr>
                <a:t>δ</a:t>
              </a:r>
              <a:r>
                <a:rPr lang="en-US" altLang="en-US" sz="2400" i="1" baseline="30000" dirty="0">
                  <a:cs typeface="Times New Roman" panose="02020603050405020304" pitchFamily="18" charset="0"/>
                </a:rPr>
                <a:t> </a:t>
              </a:r>
              <a:r>
                <a:rPr lang="en-US" altLang="en-US" sz="2400" i="1" baseline="30000" dirty="0" smtClean="0">
                  <a:cs typeface="Times New Roman" panose="02020603050405020304" pitchFamily="18" charset="0"/>
                </a:rPr>
                <a:t>2</a:t>
              </a:r>
              <a:r>
                <a:rPr lang="en-US" altLang="en-US" sz="2400" i="1" baseline="-25000" dirty="0" smtClean="0">
                  <a:cs typeface="Times New Roman" panose="02020603050405020304" pitchFamily="18" charset="0"/>
                </a:rPr>
                <a:t>(</a:t>
              </a:r>
              <a:r>
                <a:rPr lang="en-GB" altLang="en-US" sz="2400" i="1" baseline="-25000" dirty="0" smtClean="0">
                  <a:cs typeface="Times New Roman" panose="02020603050405020304" pitchFamily="18" charset="0"/>
                </a:rPr>
                <a:t>3)</a:t>
              </a:r>
              <a:endParaRPr lang="en-US" altLang="en-US" sz="2400" dirty="0">
                <a:cs typeface="Times New Roman" panose="02020603050405020304" pitchFamily="18" charset="0"/>
              </a:endParaRPr>
            </a:p>
          </p:txBody>
        </p:sp>
        <p:sp>
          <p:nvSpPr>
            <p:cNvPr id="50188" name="Rectangle 10"/>
            <p:cNvSpPr>
              <a:spLocks noChangeArrowheads="1"/>
            </p:cNvSpPr>
            <p:nvPr/>
          </p:nvSpPr>
          <p:spPr bwMode="auto">
            <a:xfrm>
              <a:off x="6507728" y="4726841"/>
              <a:ext cx="7729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ctr" rtl="0">
                <a:spcBef>
                  <a:spcPct val="0"/>
                </a:spcBef>
                <a:buNone/>
              </a:pPr>
              <a:r>
                <a:rPr lang="el-GR" altLang="en-US" sz="2400" i="1" dirty="0" smtClean="0">
                  <a:cs typeface="Times New Roman" panose="02020603050405020304" pitchFamily="18" charset="0"/>
                </a:rPr>
                <a:t>δ</a:t>
              </a:r>
              <a:r>
                <a:rPr lang="en-US" altLang="en-US" sz="2400" i="1" baseline="30000" dirty="0">
                  <a:cs typeface="Times New Roman" panose="02020603050405020304" pitchFamily="18" charset="0"/>
                </a:rPr>
                <a:t> 2 </a:t>
              </a:r>
              <a:r>
                <a:rPr lang="en-US" altLang="en-US" sz="2400" i="1" baseline="-25000" dirty="0" smtClean="0">
                  <a:cs typeface="Times New Roman" panose="02020603050405020304" pitchFamily="18" charset="0"/>
                </a:rPr>
                <a:t>(</a:t>
              </a:r>
              <a:r>
                <a:rPr lang="en-GB" altLang="en-US" sz="2400" i="1" baseline="-25000" dirty="0" smtClean="0">
                  <a:cs typeface="Times New Roman" panose="02020603050405020304" pitchFamily="18" charset="0"/>
                </a:rPr>
                <a:t>2)</a:t>
              </a:r>
              <a:endParaRPr lang="en-US" altLang="en-US" sz="2400" dirty="0">
                <a:cs typeface="Times New Roman" panose="02020603050405020304" pitchFamily="18" charset="0"/>
              </a:endParaRPr>
            </a:p>
          </p:txBody>
        </p:sp>
        <p:cxnSp>
          <p:nvCxnSpPr>
            <p:cNvPr id="4" name="Straight Arrow Connector 3"/>
            <p:cNvCxnSpPr/>
            <p:nvPr/>
          </p:nvCxnSpPr>
          <p:spPr>
            <a:xfrm flipV="1">
              <a:off x="5854498" y="3674335"/>
              <a:ext cx="92287" cy="18819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180614" y="1904944"/>
              <a:ext cx="239371" cy="18819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997182" y="4718669"/>
              <a:ext cx="214586" cy="25884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11474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193675" y="947738"/>
            <a:ext cx="8950325"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rPr>
              <a:t>Homology modeling: basic logics</a:t>
            </a:r>
          </a:p>
          <a:p>
            <a:pPr lvl="1" algn="l" rtl="0" eaLnBrk="1" hangingPunct="1">
              <a:spcBef>
                <a:spcPct val="50000"/>
              </a:spcBef>
              <a:buFont typeface="Wingdings" panose="05000000000000000000" pitchFamily="2" charset="2"/>
              <a:buChar char="Ø"/>
            </a:pPr>
            <a:r>
              <a:rPr lang="en-US" altLang="en-US" sz="2400" dirty="0">
                <a:latin typeface="Arial" panose="020B0604020202020204" pitchFamily="34" charset="0"/>
              </a:rPr>
              <a:t>Proteins with </a:t>
            </a:r>
            <a:r>
              <a:rPr lang="en-US" altLang="en-US" sz="2400" b="1" dirty="0">
                <a:solidFill>
                  <a:srgbClr val="FF0066"/>
                </a:solidFill>
                <a:latin typeface="Arial" panose="020B0604020202020204" pitchFamily="34" charset="0"/>
              </a:rPr>
              <a:t>similar sequences </a:t>
            </a:r>
            <a:r>
              <a:rPr lang="en-US" altLang="en-US" sz="2400" dirty="0">
                <a:latin typeface="Arial" panose="020B0604020202020204" pitchFamily="34" charset="0"/>
              </a:rPr>
              <a:t>have </a:t>
            </a:r>
            <a:r>
              <a:rPr lang="en-US" altLang="en-US" sz="2400" b="1" dirty="0">
                <a:solidFill>
                  <a:srgbClr val="FF0066"/>
                </a:solidFill>
                <a:latin typeface="Arial" panose="020B0604020202020204" pitchFamily="34" charset="0"/>
              </a:rPr>
              <a:t>similar structures</a:t>
            </a:r>
          </a:p>
          <a:p>
            <a:pPr lvl="1" algn="l" rtl="0" eaLnBrk="1" hangingPunct="1">
              <a:spcBef>
                <a:spcPct val="50000"/>
              </a:spcBef>
              <a:buFont typeface="Wingdings" panose="05000000000000000000" pitchFamily="2" charset="2"/>
              <a:buChar char="Ø"/>
            </a:pPr>
            <a:r>
              <a:rPr lang="en-US" altLang="en-US" sz="2400" dirty="0">
                <a:latin typeface="Arial" panose="020B0604020202020204" pitchFamily="34" charset="0"/>
              </a:rPr>
              <a:t>Thus, the structure of a protein can be predicted based on the structures of its </a:t>
            </a:r>
            <a:r>
              <a:rPr lang="en-US" altLang="en-US" sz="2400" b="1" dirty="0">
                <a:solidFill>
                  <a:srgbClr val="FF0066"/>
                </a:solidFill>
                <a:latin typeface="Arial" panose="020B0604020202020204" pitchFamily="34" charset="0"/>
              </a:rPr>
              <a:t>sequence homologs</a:t>
            </a:r>
          </a:p>
        </p:txBody>
      </p:sp>
      <p:sp>
        <p:nvSpPr>
          <p:cNvPr id="48131"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Template-based methods</a:t>
            </a:r>
          </a:p>
        </p:txBody>
      </p:sp>
      <p:grpSp>
        <p:nvGrpSpPr>
          <p:cNvPr id="40" name="Group 39"/>
          <p:cNvGrpSpPr/>
          <p:nvPr/>
        </p:nvGrpSpPr>
        <p:grpSpPr>
          <a:xfrm>
            <a:off x="68901" y="2927861"/>
            <a:ext cx="8991961" cy="3714099"/>
            <a:chOff x="68901" y="2927861"/>
            <a:chExt cx="8991961" cy="3714099"/>
          </a:xfrm>
        </p:grpSpPr>
        <p:cxnSp>
          <p:nvCxnSpPr>
            <p:cNvPr id="15" name="Straight Connector 14"/>
            <p:cNvCxnSpPr/>
            <p:nvPr/>
          </p:nvCxnSpPr>
          <p:spPr>
            <a:xfrm flipV="1">
              <a:off x="2095570" y="6451044"/>
              <a:ext cx="6965292" cy="78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655785" y="4298051"/>
              <a:ext cx="28179" cy="215565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393097" y="4837821"/>
              <a:ext cx="28179" cy="161957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33608" y="5167426"/>
              <a:ext cx="28179" cy="133849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97839" y="5195841"/>
              <a:ext cx="28179" cy="133849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902830" y="5142849"/>
              <a:ext cx="1943487" cy="15756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39986" y="4673518"/>
              <a:ext cx="2137836" cy="157567"/>
            </a:xfrm>
            <a:prstGeom prst="rec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93097" y="4222883"/>
              <a:ext cx="1867495" cy="152068"/>
            </a:xfrm>
            <a:prstGeom prst="rect">
              <a:avLst/>
            </a:prstGeom>
            <a:solidFill>
              <a:srgbClr val="33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49106" y="6380132"/>
              <a:ext cx="1766806" cy="15756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39709" y="6375747"/>
              <a:ext cx="1460170" cy="157567"/>
            </a:xfrm>
            <a:prstGeom prst="rec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633508" y="6372260"/>
              <a:ext cx="1606187" cy="157567"/>
            </a:xfrm>
            <a:prstGeom prst="rect">
              <a:avLst/>
            </a:prstGeom>
            <a:solidFill>
              <a:srgbClr val="33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a:off x="4938838" y="4824904"/>
              <a:ext cx="28179" cy="161957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218532" y="4310968"/>
              <a:ext cx="28179" cy="215565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901" y="3910595"/>
              <a:ext cx="1442383" cy="461665"/>
            </a:xfrm>
            <a:prstGeom prst="rect">
              <a:avLst/>
            </a:prstGeom>
            <a:noFill/>
          </p:spPr>
          <p:txBody>
            <a:bodyPr wrap="none" rtlCol="0">
              <a:spAutoFit/>
            </a:bodyPr>
            <a:lstStyle/>
            <a:p>
              <a:r>
                <a:rPr lang="en-US" dirty="0" smtClean="0"/>
                <a:t>Templates</a:t>
              </a:r>
              <a:endParaRPr lang="en-US" dirty="0"/>
            </a:p>
          </p:txBody>
        </p:sp>
        <p:sp>
          <p:nvSpPr>
            <p:cNvPr id="25" name="TextBox 24"/>
            <p:cNvSpPr txBox="1"/>
            <p:nvPr/>
          </p:nvSpPr>
          <p:spPr>
            <a:xfrm>
              <a:off x="318179" y="6180295"/>
              <a:ext cx="954107" cy="461665"/>
            </a:xfrm>
            <a:prstGeom prst="rect">
              <a:avLst/>
            </a:prstGeom>
            <a:noFill/>
          </p:spPr>
          <p:txBody>
            <a:bodyPr wrap="none" rtlCol="0">
              <a:spAutoFit/>
            </a:bodyPr>
            <a:lstStyle/>
            <a:p>
              <a:r>
                <a:rPr lang="en-US" dirty="0" smtClean="0"/>
                <a:t>Query</a:t>
              </a:r>
              <a:endParaRPr lang="en-US" dirty="0"/>
            </a:p>
          </p:txBody>
        </p:sp>
        <p:sp>
          <p:nvSpPr>
            <p:cNvPr id="28" name="Rectangle 27"/>
            <p:cNvSpPr/>
            <p:nvPr/>
          </p:nvSpPr>
          <p:spPr>
            <a:xfrm>
              <a:off x="4579951" y="5140269"/>
              <a:ext cx="288886" cy="157567"/>
            </a:xfrm>
            <a:prstGeom prst="rect">
              <a:avLst/>
            </a:prstGeom>
            <a:solidFill>
              <a:schemeClr val="accent3">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787601" y="5147308"/>
              <a:ext cx="1097049" cy="157567"/>
            </a:xfrm>
            <a:prstGeom prst="rect">
              <a:avLst/>
            </a:prstGeom>
            <a:solidFill>
              <a:schemeClr val="accent3">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306318" y="4686434"/>
              <a:ext cx="681179" cy="157567"/>
            </a:xfrm>
            <a:prstGeom prst="rect">
              <a:avLst/>
            </a:prstGeom>
            <a:solidFill>
              <a:schemeClr val="accent3">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485452" y="4686256"/>
              <a:ext cx="906650" cy="157567"/>
            </a:xfrm>
            <a:prstGeom prst="rect">
              <a:avLst/>
            </a:prstGeom>
            <a:solidFill>
              <a:schemeClr val="accent3">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281623" y="4220303"/>
              <a:ext cx="720001" cy="152068"/>
            </a:xfrm>
            <a:prstGeom prst="rect">
              <a:avLst/>
            </a:prstGeom>
            <a:solidFill>
              <a:schemeClr val="accent3">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192023" y="4217096"/>
              <a:ext cx="491770" cy="152068"/>
            </a:xfrm>
            <a:prstGeom prst="rect">
              <a:avLst/>
            </a:prstGeom>
            <a:solidFill>
              <a:schemeClr val="accent3">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Brace 21"/>
            <p:cNvSpPr/>
            <p:nvPr/>
          </p:nvSpPr>
          <p:spPr>
            <a:xfrm>
              <a:off x="1428007" y="3139080"/>
              <a:ext cx="373408" cy="2028348"/>
            </a:xfrm>
            <a:prstGeom prst="leftBrace">
              <a:avLst>
                <a:gd name="adj1" fmla="val 37721"/>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24794" t="12630" r="24512" b="10424"/>
            <a:stretch/>
          </p:blipFill>
          <p:spPr>
            <a:xfrm>
              <a:off x="2761713" y="3567012"/>
              <a:ext cx="997473" cy="1514022"/>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6260" y="3151169"/>
              <a:ext cx="1712049" cy="1712049"/>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9511" y="2927861"/>
              <a:ext cx="1434180" cy="1434180"/>
            </a:xfrm>
            <a:prstGeom prst="rect">
              <a:avLst/>
            </a:prstGeom>
          </p:spPr>
        </p:pic>
      </p:grpSp>
    </p:spTree>
    <p:extLst>
      <p:ext uri="{BB962C8B-B14F-4D97-AF65-F5344CB8AC3E}">
        <p14:creationId xmlns:p14="http://schemas.microsoft.com/office/powerpoint/2010/main" val="13818239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Template-based methods</a:t>
            </a:r>
          </a:p>
        </p:txBody>
      </p:sp>
      <p:sp>
        <p:nvSpPr>
          <p:cNvPr id="176131" name="Text Box 5"/>
          <p:cNvSpPr txBox="1">
            <a:spLocks noChangeArrowheads="1"/>
          </p:cNvSpPr>
          <p:nvPr/>
        </p:nvSpPr>
        <p:spPr bwMode="auto">
          <a:xfrm>
            <a:off x="193675" y="6086475"/>
            <a:ext cx="89503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Software/servers: Modeller, SwissModel, NEST</a:t>
            </a:r>
          </a:p>
        </p:txBody>
      </p:sp>
      <p:sp>
        <p:nvSpPr>
          <p:cNvPr id="5" name="Text Box 5"/>
          <p:cNvSpPr txBox="1">
            <a:spLocks noChangeArrowheads="1"/>
          </p:cNvSpPr>
          <p:nvPr/>
        </p:nvSpPr>
        <p:spPr bwMode="auto">
          <a:xfrm>
            <a:off x="193675" y="947738"/>
            <a:ext cx="8950325"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4538" indent="-2794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Homology modeling: steps</a:t>
            </a:r>
          </a:p>
          <a:p>
            <a:pPr marL="914400" lvl="1" indent="-449263" algn="l" rtl="0" eaLnBrk="1" hangingPunct="1">
              <a:spcBef>
                <a:spcPct val="50000"/>
              </a:spcBef>
              <a:buFont typeface="Times New Roman" panose="02020603050405020304" pitchFamily="18" charset="0"/>
              <a:buAutoNum type="arabicPeriod"/>
              <a:defRPr/>
            </a:pPr>
            <a:r>
              <a:rPr lang="en-US" altLang="en-US" sz="2600" dirty="0" smtClean="0">
                <a:latin typeface="+mj-lt"/>
              </a:rPr>
              <a:t>Finding </a:t>
            </a:r>
            <a:r>
              <a:rPr lang="en-US" altLang="en-US" sz="2600" b="1" dirty="0" smtClean="0">
                <a:solidFill>
                  <a:srgbClr val="FF0066"/>
                </a:solidFill>
                <a:latin typeface="+mj-lt"/>
              </a:rPr>
              <a:t>templates</a:t>
            </a:r>
            <a:r>
              <a:rPr lang="en-US" altLang="en-US" sz="2600" dirty="0" smtClean="0">
                <a:solidFill>
                  <a:srgbClr val="FF0066"/>
                </a:solidFill>
                <a:latin typeface="+mj-lt"/>
              </a:rPr>
              <a:t> </a:t>
            </a:r>
            <a:r>
              <a:rPr lang="en-US" altLang="en-US" sz="2600" dirty="0" smtClean="0">
                <a:latin typeface="+mj-lt"/>
              </a:rPr>
              <a:t>with </a:t>
            </a:r>
            <a:r>
              <a:rPr lang="en-US" altLang="en-US" sz="2600" b="1" dirty="0" smtClean="0">
                <a:solidFill>
                  <a:srgbClr val="FF0066"/>
                </a:solidFill>
                <a:latin typeface="+mj-lt"/>
              </a:rPr>
              <a:t>≥ 30% sequence identity </a:t>
            </a:r>
            <a:r>
              <a:rPr lang="en-US" altLang="en-US" sz="2600" dirty="0" smtClean="0">
                <a:latin typeface="+mj-lt"/>
              </a:rPr>
              <a:t>in shared regions (</a:t>
            </a:r>
            <a:r>
              <a:rPr lang="en-US" altLang="en-US" sz="2600" i="1" dirty="0" smtClean="0">
                <a:latin typeface="+mj-lt"/>
              </a:rPr>
              <a:t>psi-BLAST</a:t>
            </a:r>
            <a:r>
              <a:rPr lang="en-US" altLang="en-US" sz="2600" dirty="0" smtClean="0">
                <a:latin typeface="+mj-lt"/>
              </a:rPr>
              <a:t>)</a:t>
            </a:r>
          </a:p>
          <a:p>
            <a:pPr marL="914400" lvl="1" indent="-449263" algn="l" rtl="0" eaLnBrk="1" hangingPunct="1">
              <a:spcBef>
                <a:spcPct val="50000"/>
              </a:spcBef>
              <a:buFont typeface="Times New Roman" panose="02020603050405020304" pitchFamily="18" charset="0"/>
              <a:buAutoNum type="arabicPeriod"/>
              <a:defRPr/>
            </a:pPr>
            <a:r>
              <a:rPr lang="en-US" altLang="en-US" sz="2600" b="1" dirty="0" smtClean="0">
                <a:solidFill>
                  <a:srgbClr val="FF0066"/>
                </a:solidFill>
                <a:latin typeface="+mj-lt"/>
              </a:rPr>
              <a:t>Aligning</a:t>
            </a:r>
            <a:r>
              <a:rPr lang="en-US" altLang="en-US" sz="2600" dirty="0" smtClean="0">
                <a:latin typeface="+mj-lt"/>
              </a:rPr>
              <a:t> the two sequences </a:t>
            </a:r>
          </a:p>
          <a:p>
            <a:pPr marL="914400" lvl="1" indent="-449263" algn="l" rtl="0" eaLnBrk="1" hangingPunct="1">
              <a:spcBef>
                <a:spcPct val="50000"/>
              </a:spcBef>
              <a:buFont typeface="Times New Roman" panose="02020603050405020304" pitchFamily="18" charset="0"/>
              <a:buAutoNum type="arabicPeriod"/>
              <a:defRPr/>
            </a:pPr>
            <a:r>
              <a:rPr lang="en-US" altLang="en-US" sz="2600" b="1" dirty="0" smtClean="0">
                <a:solidFill>
                  <a:srgbClr val="FF0066"/>
                </a:solidFill>
                <a:latin typeface="+mj-lt"/>
              </a:rPr>
              <a:t>Transferring the coordinates </a:t>
            </a:r>
            <a:r>
              <a:rPr lang="en-US" altLang="en-US" sz="2600" dirty="0" smtClean="0">
                <a:latin typeface="+mj-lt"/>
              </a:rPr>
              <a:t>of identical amino acids from the template to the query protein</a:t>
            </a:r>
          </a:p>
          <a:p>
            <a:pPr marL="914400" lvl="1" indent="-449263" algn="l" rtl="0" eaLnBrk="1" hangingPunct="1">
              <a:spcBef>
                <a:spcPct val="50000"/>
              </a:spcBef>
              <a:buFont typeface="Times New Roman" panose="02020603050405020304" pitchFamily="18" charset="0"/>
              <a:buAutoNum type="arabicPeriod"/>
              <a:defRPr/>
            </a:pPr>
            <a:r>
              <a:rPr lang="en-US" altLang="en-US" sz="2600" dirty="0" smtClean="0">
                <a:latin typeface="+mj-lt"/>
              </a:rPr>
              <a:t>Performing </a:t>
            </a:r>
            <a:r>
              <a:rPr lang="en-US" altLang="en-US" sz="2600" b="1" dirty="0" smtClean="0">
                <a:solidFill>
                  <a:srgbClr val="FF0066"/>
                </a:solidFill>
                <a:latin typeface="+mj-lt"/>
              </a:rPr>
              <a:t>energy optimization </a:t>
            </a:r>
            <a:r>
              <a:rPr lang="en-US" altLang="en-US" sz="2600" dirty="0" smtClean="0">
                <a:latin typeface="+mj-lt"/>
              </a:rPr>
              <a:t>to get rid of clashes and distortions</a:t>
            </a:r>
          </a:p>
          <a:p>
            <a:pPr marL="914400" lvl="1" indent="-449263" algn="l" rtl="0" eaLnBrk="1" hangingPunct="1">
              <a:spcBef>
                <a:spcPct val="50000"/>
              </a:spcBef>
              <a:buFont typeface="Times New Roman" panose="02020603050405020304" pitchFamily="18" charset="0"/>
              <a:buAutoNum type="arabicPeriod"/>
              <a:defRPr/>
            </a:pPr>
            <a:r>
              <a:rPr lang="en-US" altLang="en-US" sz="2600" dirty="0" smtClean="0">
                <a:latin typeface="+mj-lt"/>
              </a:rPr>
              <a:t>Model </a:t>
            </a:r>
            <a:r>
              <a:rPr lang="en-US" altLang="en-US" sz="2600" b="1" dirty="0" smtClean="0">
                <a:solidFill>
                  <a:srgbClr val="FF0066"/>
                </a:solidFill>
                <a:latin typeface="+mj-lt"/>
              </a:rPr>
              <a:t>evaluation</a:t>
            </a:r>
            <a:r>
              <a:rPr lang="en-US" altLang="en-US" sz="2600" dirty="0" smtClean="0">
                <a:solidFill>
                  <a:srgbClr val="FF0066"/>
                </a:solidFill>
                <a:latin typeface="+mj-lt"/>
              </a:rPr>
              <a:t> </a:t>
            </a:r>
            <a:r>
              <a:rPr lang="en-US" altLang="en-US" sz="2600" dirty="0" smtClean="0">
                <a:latin typeface="+mj-lt"/>
              </a:rPr>
              <a:t>(WHATIF, Verify3D) – also for ranking models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p:cNvSpPr txBox="1">
            <a:spLocks noChangeArrowheads="1"/>
          </p:cNvSpPr>
          <p:nvPr/>
        </p:nvSpPr>
        <p:spPr bwMode="auto">
          <a:xfrm>
            <a:off x="193675" y="947738"/>
            <a:ext cx="89503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08038" indent="-3429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rPr>
              <a:t>Homology modeling: </a:t>
            </a:r>
            <a:r>
              <a:rPr lang="en-US" altLang="en-US" sz="2600" b="1" dirty="0" smtClean="0">
                <a:solidFill>
                  <a:srgbClr val="FF0066"/>
                </a:solidFill>
                <a:latin typeface="Arial" panose="020B0604020202020204" pitchFamily="34" charset="0"/>
              </a:rPr>
              <a:t>multiple sequence alignment</a:t>
            </a:r>
          </a:p>
          <a:p>
            <a:pPr lvl="1" algn="l" rtl="0" eaLnBrk="1" hangingPunct="1">
              <a:spcBef>
                <a:spcPct val="50000"/>
              </a:spcBef>
              <a:buFont typeface="Wingdings" panose="05000000000000000000" pitchFamily="2" charset="2"/>
              <a:buChar char="Ø"/>
              <a:defRPr/>
            </a:pPr>
            <a:r>
              <a:rPr lang="en-US" altLang="en-US" sz="2600" dirty="0" smtClean="0">
                <a:latin typeface="+mj-lt"/>
              </a:rPr>
              <a:t>MSA quality usually determines model accuracy</a:t>
            </a:r>
          </a:p>
        </p:txBody>
      </p:sp>
      <p:sp>
        <p:nvSpPr>
          <p:cNvPr id="53251"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Template-based methods</a:t>
            </a:r>
          </a:p>
        </p:txBody>
      </p:sp>
      <p:sp>
        <p:nvSpPr>
          <p:cNvPr id="53252" name="Text Box 5"/>
          <p:cNvSpPr txBox="1">
            <a:spLocks noChangeArrowheads="1"/>
          </p:cNvSpPr>
          <p:nvPr/>
        </p:nvSpPr>
        <p:spPr bwMode="auto">
          <a:xfrm>
            <a:off x="193675" y="5935164"/>
            <a:ext cx="89503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rPr>
              <a:t>Software: </a:t>
            </a:r>
            <a:r>
              <a:rPr lang="en-US" altLang="en-US" sz="2600" b="1" i="1" dirty="0" err="1">
                <a:solidFill>
                  <a:srgbClr val="FF0066"/>
                </a:solidFill>
                <a:latin typeface="Arial" panose="020B0604020202020204" pitchFamily="34" charset="0"/>
              </a:rPr>
              <a:t>Clustal</a:t>
            </a:r>
            <a:r>
              <a:rPr lang="en-US" altLang="en-US" sz="2600" b="1" i="1" dirty="0">
                <a:solidFill>
                  <a:srgbClr val="FF0066"/>
                </a:solidFill>
                <a:latin typeface="Arial" panose="020B0604020202020204" pitchFamily="34" charset="0"/>
              </a:rPr>
              <a:t>-</a:t>
            </a:r>
            <a:r>
              <a:rPr lang="el-GR" altLang="en-US" sz="2600" b="1" i="1" dirty="0">
                <a:solidFill>
                  <a:srgbClr val="FF0066"/>
                </a:solidFill>
                <a:latin typeface="Arial" panose="020B0604020202020204" pitchFamily="34" charset="0"/>
              </a:rPr>
              <a:t>ω</a:t>
            </a:r>
            <a:r>
              <a:rPr lang="en-US" altLang="en-US" sz="2600" b="1" dirty="0">
                <a:solidFill>
                  <a:srgbClr val="339933"/>
                </a:solidFill>
                <a:latin typeface="Arial" panose="020B0604020202020204" pitchFamily="34" charset="0"/>
              </a:rPr>
              <a:t>, </a:t>
            </a:r>
            <a:r>
              <a:rPr lang="en-US" altLang="en-US" sz="2600" b="1" i="1" dirty="0">
                <a:solidFill>
                  <a:srgbClr val="FF0066"/>
                </a:solidFill>
                <a:latin typeface="Arial" panose="020B0604020202020204" pitchFamily="34" charset="0"/>
              </a:rPr>
              <a:t>MAFFT</a:t>
            </a:r>
            <a:r>
              <a:rPr lang="en-US" altLang="en-US" sz="2600" b="1" dirty="0">
                <a:solidFill>
                  <a:srgbClr val="339933"/>
                </a:solidFill>
                <a:latin typeface="Arial" panose="020B0604020202020204" pitchFamily="34" charset="0"/>
              </a:rPr>
              <a:t>, </a:t>
            </a:r>
            <a:r>
              <a:rPr lang="en-US" altLang="en-US" sz="2600" b="1" i="1" dirty="0">
                <a:solidFill>
                  <a:srgbClr val="FF0066"/>
                </a:solidFill>
                <a:latin typeface="Arial" panose="020B0604020202020204" pitchFamily="34" charset="0"/>
              </a:rPr>
              <a:t>MUSCLE</a:t>
            </a:r>
            <a:r>
              <a:rPr lang="en-US" altLang="en-US" sz="2600" b="1" dirty="0">
                <a:solidFill>
                  <a:srgbClr val="339933"/>
                </a:solidFill>
                <a:latin typeface="Arial" panose="020B0604020202020204" pitchFamily="34" charset="0"/>
              </a:rPr>
              <a:t>, </a:t>
            </a:r>
            <a:r>
              <a:rPr lang="en-US" altLang="en-US" sz="2600" b="1" i="1" dirty="0">
                <a:solidFill>
                  <a:srgbClr val="FF0066"/>
                </a:solidFill>
                <a:latin typeface="Arial" panose="020B0604020202020204" pitchFamily="34" charset="0"/>
              </a:rPr>
              <a:t>T-Coffee</a:t>
            </a:r>
          </a:p>
        </p:txBody>
      </p:sp>
      <p:pic>
        <p:nvPicPr>
          <p:cNvPr id="53253" name="Picture 37"/>
          <p:cNvPicPr>
            <a:picLocks noChangeAspect="1" noChangeArrowheads="1"/>
          </p:cNvPicPr>
          <p:nvPr/>
        </p:nvPicPr>
        <p:blipFill>
          <a:blip r:embed="rId3">
            <a:extLst>
              <a:ext uri="{28A0092B-C50C-407E-A947-70E740481C1C}">
                <a14:useLocalDpi xmlns:a14="http://schemas.microsoft.com/office/drawing/2010/main" val="0"/>
              </a:ext>
            </a:extLst>
          </a:blip>
          <a:srcRect t="4782" r="52827" b="38631"/>
          <a:stretch>
            <a:fillRect/>
          </a:stretch>
        </p:blipFill>
        <p:spPr bwMode="auto">
          <a:xfrm>
            <a:off x="2379013" y="2089807"/>
            <a:ext cx="4273262" cy="384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8619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5"/>
          <p:cNvSpPr txBox="1">
            <a:spLocks noChangeArrowheads="1"/>
          </p:cNvSpPr>
          <p:nvPr/>
        </p:nvSpPr>
        <p:spPr bwMode="auto">
          <a:xfrm>
            <a:off x="193675" y="947738"/>
            <a:ext cx="8950325"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Homology modeling: problems</a:t>
            </a:r>
          </a:p>
          <a:p>
            <a:pPr marL="806450" lvl="1" indent="-341313" algn="l" rtl="0" eaLnBrk="1" hangingPunct="1">
              <a:spcBef>
                <a:spcPct val="50000"/>
              </a:spcBef>
              <a:buFont typeface="+mj-lt"/>
              <a:buAutoNum type="arabicPeriod"/>
              <a:defRPr/>
            </a:pPr>
            <a:r>
              <a:rPr lang="en-US" altLang="en-US" sz="2400" dirty="0" smtClean="0">
                <a:latin typeface="Arial" panose="020B0604020202020204" pitchFamily="34" charset="0"/>
                <a:cs typeface="+mn-cs"/>
              </a:rPr>
              <a:t>The number of </a:t>
            </a:r>
            <a:r>
              <a:rPr lang="en-US" altLang="en-US" sz="2400" b="1" dirty="0" smtClean="0">
                <a:solidFill>
                  <a:srgbClr val="FF0066"/>
                </a:solidFill>
                <a:latin typeface="Arial" panose="020B0604020202020204" pitchFamily="34" charset="0"/>
                <a:cs typeface="+mn-cs"/>
              </a:rPr>
              <a:t>available templates </a:t>
            </a:r>
            <a:r>
              <a:rPr lang="en-US" altLang="en-US" sz="2400" dirty="0" smtClean="0">
                <a:latin typeface="Arial" panose="020B0604020202020204" pitchFamily="34" charset="0"/>
                <a:cs typeface="+mn-cs"/>
              </a:rPr>
              <a:t>is limited</a:t>
            </a:r>
          </a:p>
          <a:p>
            <a:pPr marL="806450" lvl="1" indent="-341313" algn="l" rtl="0" eaLnBrk="1" hangingPunct="1">
              <a:spcBef>
                <a:spcPct val="50000"/>
              </a:spcBef>
              <a:buFont typeface="+mj-lt"/>
              <a:buAutoNum type="arabicPeriod"/>
              <a:defRPr/>
            </a:pPr>
            <a:r>
              <a:rPr lang="en-US" altLang="en-US" sz="2400" b="1" dirty="0" smtClean="0">
                <a:solidFill>
                  <a:srgbClr val="FF0066"/>
                </a:solidFill>
                <a:latin typeface="Arial" panose="020B0604020202020204" pitchFamily="34" charset="0"/>
                <a:cs typeface="+mn-cs"/>
              </a:rPr>
              <a:t>Loops</a:t>
            </a:r>
            <a:r>
              <a:rPr lang="en-US" altLang="en-US" sz="2400" dirty="0" smtClean="0">
                <a:solidFill>
                  <a:srgbClr val="FF0066"/>
                </a:solidFill>
                <a:latin typeface="Arial" panose="020B0604020202020204" pitchFamily="34" charset="0"/>
                <a:cs typeface="+mn-cs"/>
              </a:rPr>
              <a:t> </a:t>
            </a:r>
            <a:r>
              <a:rPr lang="en-US" altLang="en-US" sz="2400" dirty="0" smtClean="0">
                <a:latin typeface="Arial" panose="020B0604020202020204" pitchFamily="34" charset="0"/>
                <a:cs typeface="+mn-cs"/>
              </a:rPr>
              <a:t>have low conservation </a:t>
            </a:r>
            <a:r>
              <a:rPr lang="en-US" altLang="en-US" sz="2400" b="1" dirty="0">
                <a:latin typeface="Arial" panose="020B0604020202020204" pitchFamily="34" charset="0"/>
                <a:cs typeface="+mn-cs"/>
                <a:sym typeface="Symbol" panose="05050102010706020507" pitchFamily="18" charset="2"/>
              </a:rPr>
              <a:t></a:t>
            </a:r>
            <a:r>
              <a:rPr lang="en-US" altLang="en-US" sz="2400" dirty="0" smtClean="0">
                <a:latin typeface="Arial" panose="020B0604020202020204" pitchFamily="34" charset="0"/>
                <a:cs typeface="+mn-cs"/>
              </a:rPr>
              <a:t> difficult to predict </a:t>
            </a:r>
          </a:p>
          <a:p>
            <a:pPr marL="465138" lvl="1" indent="0" algn="l" rtl="0" eaLnBrk="1" hangingPunct="1">
              <a:spcBef>
                <a:spcPct val="50000"/>
              </a:spcBef>
              <a:buFontTx/>
              <a:buNone/>
              <a:defRPr/>
            </a:pPr>
            <a:r>
              <a:rPr lang="en-US" altLang="en-US" sz="2400" dirty="0" smtClean="0">
                <a:latin typeface="Arial" panose="020B0604020202020204" pitchFamily="34" charset="0"/>
                <a:cs typeface="+mn-cs"/>
              </a:rPr>
              <a:t>    </a:t>
            </a:r>
            <a:r>
              <a:rPr lang="en-US" altLang="en-US" sz="2400" u="sng" dirty="0" smtClean="0">
                <a:latin typeface="Arial" panose="020B0604020202020204" pitchFamily="34" charset="0"/>
                <a:cs typeface="+mn-cs"/>
              </a:rPr>
              <a:t>Partial solution</a:t>
            </a:r>
            <a:r>
              <a:rPr lang="en-US" altLang="en-US" sz="2400" dirty="0" smtClean="0">
                <a:latin typeface="Arial" panose="020B0604020202020204" pitchFamily="34" charset="0"/>
                <a:cs typeface="+mn-cs"/>
              </a:rPr>
              <a:t>: using other methods for loop prediction</a:t>
            </a:r>
          </a:p>
          <a:p>
            <a:pPr marL="465138" indent="-465138" algn="l" rtl="0" eaLnBrk="1" hangingPunct="1">
              <a:spcBef>
                <a:spcPct val="50000"/>
              </a:spcBef>
              <a:defRPr/>
            </a:pPr>
            <a:r>
              <a:rPr lang="en-US" altLang="en-US" sz="2400" b="1" dirty="0" smtClean="0">
                <a:solidFill>
                  <a:srgbClr val="339933"/>
                </a:solidFill>
                <a:latin typeface="Arial" panose="020B0604020202020204" pitchFamily="34" charset="0"/>
                <a:ea typeface="Times New Roman (Hebrew)" charset="0"/>
              </a:rPr>
              <a:t>Still, HM is currently the </a:t>
            </a:r>
            <a:r>
              <a:rPr lang="en-US" altLang="en-US" sz="2400" b="1" dirty="0" smtClean="0">
                <a:solidFill>
                  <a:srgbClr val="FF0066"/>
                </a:solidFill>
                <a:latin typeface="Arial" panose="020B0604020202020204" pitchFamily="34" charset="0"/>
                <a:ea typeface="Times New Roman (Hebrew)" charset="0"/>
              </a:rPr>
              <a:t>best method </a:t>
            </a:r>
            <a:r>
              <a:rPr lang="en-US" altLang="en-US" sz="2400" b="1" dirty="0" smtClean="0">
                <a:solidFill>
                  <a:srgbClr val="339933"/>
                </a:solidFill>
                <a:latin typeface="Arial" panose="020B0604020202020204" pitchFamily="34" charset="0"/>
                <a:ea typeface="Times New Roman (Hebrew)" charset="0"/>
              </a:rPr>
              <a:t>for structure prediction</a:t>
            </a:r>
          </a:p>
        </p:txBody>
      </p:sp>
      <p:sp>
        <p:nvSpPr>
          <p:cNvPr id="180227"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Template-based methods</a:t>
            </a:r>
          </a:p>
        </p:txBody>
      </p:sp>
      <p:pic>
        <p:nvPicPr>
          <p:cNvPr id="180228" name="Picture 6" descr="lo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070" y="3609473"/>
            <a:ext cx="2947492" cy="292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nvSpPr>
        <p:spPr bwMode="auto">
          <a:xfrm>
            <a:off x="193675" y="947738"/>
            <a:ext cx="8950325"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Fold recognition: basic logics</a:t>
            </a:r>
          </a:p>
          <a:p>
            <a:pPr lvl="1" algn="l" rtl="0" eaLnBrk="1" hangingPunct="1">
              <a:spcBef>
                <a:spcPct val="50000"/>
              </a:spcBef>
              <a:buFont typeface="Wingdings" panose="05000000000000000000" pitchFamily="2" charset="2"/>
              <a:buChar char="Ø"/>
              <a:defRPr/>
            </a:pPr>
            <a:r>
              <a:rPr lang="en-US" altLang="en-US" sz="2400" dirty="0" smtClean="0">
                <a:latin typeface="+mj-lt"/>
              </a:rPr>
              <a:t>Proteins of similar structures share certain sequence-encoded </a:t>
            </a:r>
            <a:r>
              <a:rPr lang="en-US" altLang="en-US" sz="2400" b="1" dirty="0" smtClean="0">
                <a:solidFill>
                  <a:srgbClr val="FF0066"/>
                </a:solidFill>
                <a:latin typeface="+mj-lt"/>
              </a:rPr>
              <a:t>properties</a:t>
            </a:r>
            <a:r>
              <a:rPr lang="en-US" altLang="en-US" sz="2400" dirty="0" smtClean="0">
                <a:solidFill>
                  <a:srgbClr val="FF0066"/>
                </a:solidFill>
                <a:latin typeface="+mj-lt"/>
              </a:rPr>
              <a:t> </a:t>
            </a:r>
            <a:r>
              <a:rPr lang="en-US" altLang="en-US" sz="2400" dirty="0" smtClean="0">
                <a:latin typeface="+mj-lt"/>
              </a:rPr>
              <a:t>or statistical </a:t>
            </a:r>
            <a:r>
              <a:rPr lang="en-US" altLang="en-US" sz="2400" b="1" dirty="0" smtClean="0">
                <a:solidFill>
                  <a:srgbClr val="FF0066"/>
                </a:solidFill>
                <a:latin typeface="+mj-lt"/>
              </a:rPr>
              <a:t>tendencies</a:t>
            </a:r>
          </a:p>
          <a:p>
            <a:pPr lvl="1" algn="l" rtl="0" eaLnBrk="1" hangingPunct="1">
              <a:spcBef>
                <a:spcPct val="50000"/>
              </a:spcBef>
              <a:buFont typeface="Wingdings" panose="05000000000000000000" pitchFamily="2" charset="2"/>
              <a:buChar char="Ø"/>
              <a:defRPr/>
            </a:pPr>
            <a:r>
              <a:rPr lang="en-US" altLang="en-US" sz="2400" dirty="0" smtClean="0">
                <a:latin typeface="+mj-lt"/>
              </a:rPr>
              <a:t>Thus, a protein of known structure can serve as a template if it has similar properties/tendencies to those of the query protein</a:t>
            </a:r>
          </a:p>
        </p:txBody>
      </p:sp>
      <p:sp>
        <p:nvSpPr>
          <p:cNvPr id="182275"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Template-based methods</a:t>
            </a:r>
          </a:p>
        </p:txBody>
      </p:sp>
      <p:grpSp>
        <p:nvGrpSpPr>
          <p:cNvPr id="182276" name="Group 1"/>
          <p:cNvGrpSpPr>
            <a:grpSpLocks/>
          </p:cNvGrpSpPr>
          <p:nvPr/>
        </p:nvGrpSpPr>
        <p:grpSpPr bwMode="auto">
          <a:xfrm>
            <a:off x="1814513" y="3632199"/>
            <a:ext cx="6096000" cy="2957365"/>
            <a:chOff x="1815293" y="3773487"/>
            <a:chExt cx="6096000" cy="2958078"/>
          </a:xfrm>
        </p:grpSpPr>
        <p:pic>
          <p:nvPicPr>
            <p:cNvPr id="182278" name="Picture 2" descr="What_is_Fold_Recognition"/>
            <p:cNvPicPr>
              <a:picLocks noChangeAspect="1" noChangeArrowheads="1"/>
            </p:cNvPicPr>
            <p:nvPr/>
          </p:nvPicPr>
          <p:blipFill>
            <a:blip r:embed="rId3">
              <a:extLst>
                <a:ext uri="{28A0092B-C50C-407E-A947-70E740481C1C}">
                  <a14:useLocalDpi xmlns:a14="http://schemas.microsoft.com/office/drawing/2010/main" val="0"/>
                </a:ext>
              </a:extLst>
            </a:blip>
            <a:srcRect t="35696" b="9052"/>
            <a:stretch>
              <a:fillRect/>
            </a:stretch>
          </p:blipFill>
          <p:spPr bwMode="auto">
            <a:xfrm>
              <a:off x="1815293" y="3773487"/>
              <a:ext cx="6096000" cy="252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Rectangle 5"/>
            <p:cNvSpPr>
              <a:spLocks noChangeArrowheads="1"/>
            </p:cNvSpPr>
            <p:nvPr/>
          </p:nvSpPr>
          <p:spPr bwMode="auto">
            <a:xfrm>
              <a:off x="3287689" y="6362144"/>
              <a:ext cx="2762295" cy="36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1800" dirty="0">
                  <a:cs typeface="Times New Roman (Hebrew)" panose="02020603050405020304" pitchFamily="18" charset="0"/>
                </a:rPr>
                <a:t>http://csb.stanford.edu/class</a:t>
              </a:r>
            </a:p>
          </p:txBody>
        </p:sp>
      </p:grpSp>
      <p:pic>
        <p:nvPicPr>
          <p:cNvPr id="182277" name="Picture 2" descr="Simple_Example"/>
          <p:cNvPicPr>
            <a:picLocks noChangeAspect="1" noChangeArrowheads="1"/>
          </p:cNvPicPr>
          <p:nvPr/>
        </p:nvPicPr>
        <p:blipFill>
          <a:blip r:embed="rId4">
            <a:extLst>
              <a:ext uri="{28A0092B-C50C-407E-A947-70E740481C1C}">
                <a14:useLocalDpi xmlns:a14="http://schemas.microsoft.com/office/drawing/2010/main" val="0"/>
              </a:ext>
            </a:extLst>
          </a:blip>
          <a:srcRect l="6139" t="17139" r="6149" b="74008"/>
          <a:stretch>
            <a:fillRect/>
          </a:stretch>
        </p:blipFill>
        <p:spPr bwMode="auto">
          <a:xfrm>
            <a:off x="2497138" y="3286125"/>
            <a:ext cx="45767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193675" y="947738"/>
            <a:ext cx="89503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Fold recognition: types of properties/tendencies</a:t>
            </a:r>
          </a:p>
          <a:p>
            <a:pPr lvl="1" algn="l" rtl="0" eaLnBrk="1" hangingPunct="1">
              <a:spcBef>
                <a:spcPct val="50000"/>
              </a:spcBef>
              <a:buFont typeface="Times New Roman" panose="02020603050405020304" pitchFamily="18" charset="0"/>
              <a:buAutoNum type="arabicPeriod"/>
              <a:defRPr/>
            </a:pPr>
            <a:r>
              <a:rPr lang="en-US" altLang="en-US" sz="2600" b="1" dirty="0" smtClean="0">
                <a:latin typeface="+mj-lt"/>
              </a:rPr>
              <a:t>Amino acids-related</a:t>
            </a:r>
            <a:r>
              <a:rPr lang="en-US" altLang="en-US" sz="2600" dirty="0" smtClean="0">
                <a:latin typeface="+mj-lt"/>
              </a:rPr>
              <a:t>: angles, surface area, polarity, 2</a:t>
            </a:r>
            <a:r>
              <a:rPr lang="en-US" altLang="en-US" sz="2600" baseline="30000" dirty="0" smtClean="0">
                <a:latin typeface="+mj-lt"/>
              </a:rPr>
              <a:t>nd</a:t>
            </a:r>
            <a:r>
              <a:rPr lang="en-US" altLang="en-US" sz="2600" dirty="0" smtClean="0">
                <a:latin typeface="+mj-lt"/>
              </a:rPr>
              <a:t> structure preference, etc.</a:t>
            </a:r>
          </a:p>
          <a:p>
            <a:pPr lvl="1" algn="l" rtl="0" eaLnBrk="1" hangingPunct="1">
              <a:spcBef>
                <a:spcPct val="50000"/>
              </a:spcBef>
              <a:buFont typeface="Times New Roman" panose="02020603050405020304" pitchFamily="18" charset="0"/>
              <a:buAutoNum type="arabicPeriod"/>
              <a:defRPr/>
            </a:pPr>
            <a:r>
              <a:rPr lang="en-US" altLang="en-US" sz="2600" b="1" dirty="0" smtClean="0">
                <a:latin typeface="+mj-lt"/>
              </a:rPr>
              <a:t>Purely statistical </a:t>
            </a:r>
            <a:r>
              <a:rPr lang="en-US" altLang="en-US" sz="2600" dirty="0" smtClean="0">
                <a:latin typeface="+mj-lt"/>
              </a:rPr>
              <a:t>– detected from multiple sequence alignment</a:t>
            </a:r>
            <a:endParaRPr lang="en-US" altLang="en-US" sz="2600" b="1" i="1" dirty="0" smtClean="0">
              <a:latin typeface="+mj-lt"/>
            </a:endParaRPr>
          </a:p>
        </p:txBody>
      </p:sp>
      <p:sp>
        <p:nvSpPr>
          <p:cNvPr id="184323"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Template-based methods</a:t>
            </a:r>
          </a:p>
        </p:txBody>
      </p:sp>
      <p:pic>
        <p:nvPicPr>
          <p:cNvPr id="184324" name="Picture 2" descr="Simple_Example"/>
          <p:cNvPicPr>
            <a:picLocks noChangeAspect="1" noChangeArrowheads="1"/>
          </p:cNvPicPr>
          <p:nvPr/>
        </p:nvPicPr>
        <p:blipFill>
          <a:blip r:embed="rId3">
            <a:extLst>
              <a:ext uri="{28A0092B-C50C-407E-A947-70E740481C1C}">
                <a14:useLocalDpi xmlns:a14="http://schemas.microsoft.com/office/drawing/2010/main" val="0"/>
              </a:ext>
            </a:extLst>
          </a:blip>
          <a:srcRect l="6139" t="17139" r="6149" b="6252"/>
          <a:stretch>
            <a:fillRect/>
          </a:stretch>
        </p:blipFill>
        <p:spPr bwMode="auto">
          <a:xfrm>
            <a:off x="2731669" y="3146592"/>
            <a:ext cx="4575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5" name="Rectangle 1"/>
          <p:cNvSpPr>
            <a:spLocks noChangeArrowheads="1"/>
          </p:cNvSpPr>
          <p:nvPr/>
        </p:nvSpPr>
        <p:spPr bwMode="auto">
          <a:xfrm>
            <a:off x="3566694" y="6153317"/>
            <a:ext cx="3038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2000">
                <a:cs typeface="Times New Roman (Hebrew)" panose="02020603050405020304" pitchFamily="18" charset="0"/>
              </a:rPr>
              <a:t>http://csb.stanford.edu/class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44463" y="914400"/>
            <a:ext cx="899953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Steps:</a:t>
            </a:r>
          </a:p>
          <a:p>
            <a:pPr lvl="1" algn="l" rtl="0" eaLnBrk="1" hangingPunct="1">
              <a:spcBef>
                <a:spcPct val="50000"/>
              </a:spcBef>
              <a:buFont typeface="Wingdings" panose="05000000000000000000" pitchFamily="2" charset="2"/>
              <a:buChar char="Ø"/>
              <a:defRPr/>
            </a:pPr>
            <a:r>
              <a:rPr lang="en-US" altLang="en-US" sz="2600" dirty="0" smtClean="0">
                <a:latin typeface="+mj-lt"/>
              </a:rPr>
              <a:t>This is done by using:</a:t>
            </a:r>
          </a:p>
          <a:p>
            <a:pPr marL="1200150" lvl="2" indent="-514350" algn="l" rtl="0" eaLnBrk="1" hangingPunct="1">
              <a:spcBef>
                <a:spcPct val="50000"/>
              </a:spcBef>
              <a:buFont typeface="+mj-lt"/>
              <a:buAutoNum type="arabicPeriod"/>
              <a:defRPr/>
            </a:pPr>
            <a:r>
              <a:rPr lang="en-US" altLang="en-US" dirty="0" smtClean="0">
                <a:latin typeface="+mj-lt"/>
              </a:rPr>
              <a:t>Knowledge on the physicochemical properties </a:t>
            </a:r>
            <a:r>
              <a:rPr lang="en-US" altLang="en-US" dirty="0">
                <a:latin typeface="+mj-lt"/>
              </a:rPr>
              <a:t>of amino acids </a:t>
            </a:r>
            <a:endParaRPr lang="en-US" altLang="en-US" dirty="0" smtClean="0">
              <a:latin typeface="+mj-lt"/>
            </a:endParaRPr>
          </a:p>
          <a:p>
            <a:pPr marL="1200150" lvl="2" indent="-514350" algn="l" rtl="0" eaLnBrk="1" hangingPunct="1">
              <a:spcBef>
                <a:spcPct val="50000"/>
              </a:spcBef>
              <a:buFont typeface="+mj-lt"/>
              <a:buAutoNum type="arabicPeriod"/>
              <a:defRPr/>
            </a:pPr>
            <a:r>
              <a:rPr lang="en-US" altLang="en-US" dirty="0">
                <a:latin typeface="+mj-lt"/>
              </a:rPr>
              <a:t>T</a:t>
            </a:r>
            <a:r>
              <a:rPr lang="en-US" altLang="en-US" dirty="0" smtClean="0">
                <a:latin typeface="+mj-lt"/>
              </a:rPr>
              <a:t>he amino acid sequence </a:t>
            </a:r>
            <a:r>
              <a:rPr lang="en-US" altLang="en-US" dirty="0">
                <a:latin typeface="+mj-lt"/>
              </a:rPr>
              <a:t>of the </a:t>
            </a:r>
            <a:r>
              <a:rPr lang="en-US" altLang="en-US" dirty="0" smtClean="0">
                <a:latin typeface="+mj-lt"/>
              </a:rPr>
              <a:t>protein</a:t>
            </a:r>
          </a:p>
          <a:p>
            <a:pPr marL="1200150" lvl="2" indent="-514350" algn="l" rtl="0" eaLnBrk="1" hangingPunct="1">
              <a:spcBef>
                <a:spcPct val="50000"/>
              </a:spcBef>
              <a:buFont typeface="+mj-lt"/>
              <a:buAutoNum type="arabicPeriod"/>
              <a:defRPr/>
            </a:pPr>
            <a:r>
              <a:rPr lang="en-US" altLang="en-US" dirty="0">
                <a:latin typeface="+mj-lt"/>
              </a:rPr>
              <a:t>E</a:t>
            </a:r>
            <a:r>
              <a:rPr lang="en-US" altLang="en-US" dirty="0" smtClean="0">
                <a:latin typeface="+mj-lt"/>
              </a:rPr>
              <a:t>nergy- </a:t>
            </a:r>
            <a:r>
              <a:rPr lang="en-US" altLang="en-US" dirty="0">
                <a:latin typeface="+mj-lt"/>
              </a:rPr>
              <a:t>and geometry-based </a:t>
            </a:r>
            <a:r>
              <a:rPr lang="en-US" altLang="en-US" dirty="0" smtClean="0">
                <a:latin typeface="+mj-lt"/>
              </a:rPr>
              <a:t>calculations</a:t>
            </a:r>
            <a:endParaRPr lang="en-US" altLang="en-US" dirty="0">
              <a:latin typeface="+mj-lt"/>
            </a:endParaRPr>
          </a:p>
        </p:txBody>
      </p:sp>
      <p:sp>
        <p:nvSpPr>
          <p:cNvPr id="35843" name="Text Box 8"/>
          <p:cNvSpPr txBox="1">
            <a:spLocks noChangeArrowheads="1"/>
          </p:cNvSpPr>
          <p:nvPr/>
        </p:nvSpPr>
        <p:spPr bwMode="auto">
          <a:xfrm>
            <a:off x="246063" y="203200"/>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X-ray diffraction (crystallography)</a:t>
            </a:r>
          </a:p>
        </p:txBody>
      </p:sp>
      <p:sp>
        <p:nvSpPr>
          <p:cNvPr id="35844" name="Text Box 5"/>
          <p:cNvSpPr txBox="1">
            <a:spLocks noChangeArrowheads="1"/>
          </p:cNvSpPr>
          <p:nvPr/>
        </p:nvSpPr>
        <p:spPr bwMode="auto">
          <a:xfrm>
            <a:off x="152400" y="4322763"/>
            <a:ext cx="899953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FF0066"/>
                </a:solidFill>
                <a:latin typeface="Arial" panose="020B0604020202020204" pitchFamily="34" charset="0"/>
                <a:cs typeface="Times New Roman (Hebrew)" panose="02020603050405020304" pitchFamily="18" charset="0"/>
              </a:rPr>
              <a:t>Disordered/flexible regions </a:t>
            </a:r>
            <a:r>
              <a:rPr lang="en-US" altLang="en-US" sz="2600" b="1">
                <a:solidFill>
                  <a:srgbClr val="339933"/>
                </a:solidFill>
                <a:latin typeface="Arial" panose="020B0604020202020204" pitchFamily="34" charset="0"/>
                <a:cs typeface="Times New Roman (Hebrew)" panose="02020603050405020304" pitchFamily="18" charset="0"/>
              </a:rPr>
              <a:t>(e.g. loops) tend to have low electron densities and may even be unresolved</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Template-based methods</a:t>
            </a:r>
          </a:p>
        </p:txBody>
      </p:sp>
      <p:sp>
        <p:nvSpPr>
          <p:cNvPr id="5" name="Text Box 5"/>
          <p:cNvSpPr txBox="1">
            <a:spLocks noChangeArrowheads="1"/>
          </p:cNvSpPr>
          <p:nvPr/>
        </p:nvSpPr>
        <p:spPr bwMode="auto">
          <a:xfrm>
            <a:off x="193675" y="5712662"/>
            <a:ext cx="89503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rPr>
              <a:t>Software/servers: </a:t>
            </a:r>
            <a:r>
              <a:rPr lang="en-US" altLang="en-US" sz="2400" b="1" dirty="0" err="1">
                <a:solidFill>
                  <a:srgbClr val="FF0066"/>
                </a:solidFill>
                <a:latin typeface="Arial" panose="020B0604020202020204" pitchFamily="34" charset="0"/>
              </a:rPr>
              <a:t>GenTHREADER</a:t>
            </a:r>
            <a:r>
              <a:rPr lang="en-US" altLang="en-US" sz="2400" b="1" dirty="0">
                <a:solidFill>
                  <a:srgbClr val="339933"/>
                </a:solidFill>
                <a:latin typeface="Arial" panose="020B0604020202020204" pitchFamily="34" charset="0"/>
              </a:rPr>
              <a:t>, </a:t>
            </a:r>
            <a:r>
              <a:rPr lang="en-US" altLang="en-US" sz="2400" b="1" dirty="0">
                <a:solidFill>
                  <a:srgbClr val="FF0066"/>
                </a:solidFill>
                <a:latin typeface="Arial" panose="020B0604020202020204" pitchFamily="34" charset="0"/>
              </a:rPr>
              <a:t>SPARKS-X</a:t>
            </a:r>
            <a:r>
              <a:rPr lang="en-US" altLang="en-US" sz="2400" b="1" dirty="0">
                <a:solidFill>
                  <a:srgbClr val="339933"/>
                </a:solidFill>
                <a:latin typeface="Arial" panose="020B0604020202020204" pitchFamily="34" charset="0"/>
              </a:rPr>
              <a:t>, </a:t>
            </a:r>
            <a:r>
              <a:rPr lang="en-US" altLang="en-US" sz="2400" b="1" dirty="0" err="1">
                <a:solidFill>
                  <a:srgbClr val="FF0066"/>
                </a:solidFill>
                <a:latin typeface="Arial" panose="020B0604020202020204" pitchFamily="34" charset="0"/>
              </a:rPr>
              <a:t>HHPred</a:t>
            </a:r>
            <a:r>
              <a:rPr lang="en-US" altLang="en-US" sz="2400" b="1" dirty="0">
                <a:solidFill>
                  <a:srgbClr val="339933"/>
                </a:solidFill>
                <a:latin typeface="Arial" panose="020B0604020202020204" pitchFamily="34" charset="0"/>
              </a:rPr>
              <a:t>, </a:t>
            </a:r>
            <a:r>
              <a:rPr lang="en-US" altLang="en-US" sz="2400" b="1" dirty="0">
                <a:solidFill>
                  <a:srgbClr val="FF0066"/>
                </a:solidFill>
                <a:latin typeface="Arial" panose="020B0604020202020204" pitchFamily="34" charset="0"/>
              </a:rPr>
              <a:t>TASSER </a:t>
            </a:r>
          </a:p>
        </p:txBody>
      </p:sp>
      <p:sp>
        <p:nvSpPr>
          <p:cNvPr id="6" name="Text Box 5"/>
          <p:cNvSpPr txBox="1">
            <a:spLocks noChangeArrowheads="1"/>
          </p:cNvSpPr>
          <p:nvPr/>
        </p:nvSpPr>
        <p:spPr bwMode="auto">
          <a:xfrm>
            <a:off x="193675" y="947738"/>
            <a:ext cx="8950325"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rPr>
              <a:t>Fold recognition: steps</a:t>
            </a:r>
          </a:p>
          <a:p>
            <a:pPr marL="971550" lvl="1" indent="-514350" algn="l" rtl="0" eaLnBrk="1" hangingPunct="1">
              <a:spcBef>
                <a:spcPct val="50000"/>
              </a:spcBef>
              <a:buFont typeface="+mj-lt"/>
              <a:buAutoNum type="arabicPeriod"/>
              <a:defRPr/>
            </a:pPr>
            <a:r>
              <a:rPr lang="en-US" altLang="en-US" sz="2600" dirty="0" smtClean="0">
                <a:latin typeface="+mj-lt"/>
              </a:rPr>
              <a:t>Each position in the query protein is coded in a way describing the specific tendencies of this position. This yields a sequence </a:t>
            </a:r>
            <a:r>
              <a:rPr lang="en-US" altLang="en-US" sz="2600" b="1" dirty="0" smtClean="0">
                <a:solidFill>
                  <a:srgbClr val="FF0066"/>
                </a:solidFill>
                <a:latin typeface="+mj-lt"/>
              </a:rPr>
              <a:t>profile</a:t>
            </a:r>
            <a:r>
              <a:rPr lang="en-US" altLang="en-US" sz="2600" dirty="0" smtClean="0">
                <a:solidFill>
                  <a:srgbClr val="FF0066"/>
                </a:solidFill>
                <a:latin typeface="+mj-lt"/>
              </a:rPr>
              <a:t> </a:t>
            </a:r>
            <a:r>
              <a:rPr lang="en-US" altLang="en-US" sz="2600" dirty="0" smtClean="0">
                <a:latin typeface="+mj-lt"/>
              </a:rPr>
              <a:t>for the query protein </a:t>
            </a:r>
          </a:p>
          <a:p>
            <a:pPr marL="971550" lvl="1" indent="-514350" algn="l" rtl="0" eaLnBrk="1" hangingPunct="1">
              <a:spcBef>
                <a:spcPct val="50000"/>
              </a:spcBef>
              <a:buFont typeface="+mj-lt"/>
              <a:buAutoNum type="arabicPeriod"/>
              <a:defRPr/>
            </a:pPr>
            <a:r>
              <a:rPr lang="en-US" altLang="en-US" sz="2600" dirty="0" smtClean="0">
                <a:latin typeface="+mj-lt"/>
              </a:rPr>
              <a:t>The profile is systematically compared to a </a:t>
            </a:r>
            <a:r>
              <a:rPr lang="en-US" altLang="en-US" sz="2600" b="1" dirty="0" smtClean="0">
                <a:solidFill>
                  <a:srgbClr val="FF0066"/>
                </a:solidFill>
                <a:latin typeface="+mj-lt"/>
              </a:rPr>
              <a:t>library</a:t>
            </a:r>
            <a:r>
              <a:rPr lang="en-US" altLang="en-US" sz="2600" dirty="0" smtClean="0">
                <a:solidFill>
                  <a:srgbClr val="FF0066"/>
                </a:solidFill>
                <a:latin typeface="+mj-lt"/>
              </a:rPr>
              <a:t> </a:t>
            </a:r>
            <a:r>
              <a:rPr lang="en-US" altLang="en-US" sz="2600" dirty="0" smtClean="0">
                <a:latin typeface="+mj-lt"/>
              </a:rPr>
              <a:t>containing the profiles of all proteins of known structure</a:t>
            </a:r>
          </a:p>
          <a:p>
            <a:pPr marL="971550" lvl="1" indent="-514350" algn="l" rtl="0" eaLnBrk="1" hangingPunct="1">
              <a:spcBef>
                <a:spcPct val="50000"/>
              </a:spcBef>
              <a:buFont typeface="+mj-lt"/>
              <a:buAutoNum type="arabicPeriod"/>
              <a:defRPr/>
            </a:pPr>
            <a:r>
              <a:rPr lang="en-US" altLang="en-US" sz="2600" dirty="0" smtClean="0">
                <a:latin typeface="+mj-lt"/>
              </a:rPr>
              <a:t>A match represents a protein with </a:t>
            </a:r>
            <a:r>
              <a:rPr lang="en-US" altLang="en-US" sz="2600" b="1" dirty="0" smtClean="0">
                <a:solidFill>
                  <a:srgbClr val="FF0066"/>
                </a:solidFill>
                <a:latin typeface="+mj-lt"/>
              </a:rPr>
              <a:t>similar fold </a:t>
            </a:r>
          </a:p>
          <a:p>
            <a:pPr marL="971550" lvl="1" indent="-514350" algn="l" rtl="0" eaLnBrk="1" hangingPunct="1">
              <a:spcBef>
                <a:spcPct val="50000"/>
              </a:spcBef>
              <a:buFont typeface="+mj-lt"/>
              <a:buAutoNum type="arabicPeriod"/>
              <a:defRPr/>
            </a:pPr>
            <a:r>
              <a:rPr lang="en-US" altLang="en-US" sz="2600" dirty="0" smtClean="0">
                <a:latin typeface="+mj-lt"/>
              </a:rPr>
              <a:t>If a match is not found, the query protein is assumed to have a novel fold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193675" y="947738"/>
            <a:ext cx="8950325"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Integrative methods</a:t>
            </a:r>
          </a:p>
          <a:p>
            <a:pPr marL="914400" lvl="1" indent="-449263" algn="l" rtl="0" eaLnBrk="1" hangingPunct="1">
              <a:spcBef>
                <a:spcPct val="50000"/>
              </a:spcBef>
              <a:buFont typeface="Wingdings" panose="05000000000000000000" pitchFamily="2" charset="2"/>
              <a:buChar char="Ø"/>
              <a:defRPr/>
            </a:pPr>
            <a:r>
              <a:rPr lang="en-US" altLang="en-US" sz="2400" dirty="0" smtClean="0">
                <a:latin typeface="Arial" panose="020B0604020202020204" pitchFamily="34" charset="0"/>
                <a:cs typeface="+mn-cs"/>
              </a:rPr>
              <a:t>Integrate different approaches to get best results</a:t>
            </a:r>
          </a:p>
          <a:p>
            <a:pPr marL="914400" lvl="1" indent="-449263" algn="l" rtl="0" eaLnBrk="1" hangingPunct="1">
              <a:spcBef>
                <a:spcPct val="50000"/>
              </a:spcBef>
              <a:buFont typeface="Wingdings" panose="05000000000000000000" pitchFamily="2" charset="2"/>
              <a:buChar char="Ø"/>
              <a:defRPr/>
            </a:pPr>
            <a:r>
              <a:rPr lang="en-US" altLang="en-US" sz="2400" dirty="0" smtClean="0">
                <a:latin typeface="Arial" panose="020B0604020202020204" pitchFamily="34" charset="0"/>
                <a:cs typeface="+mn-cs"/>
              </a:rPr>
              <a:t>E.g.: HM for initial models, energy methods for refinement</a:t>
            </a:r>
          </a:p>
          <a:p>
            <a:pPr marL="914400" lvl="1" indent="-449263" algn="l" rtl="0" eaLnBrk="1" hangingPunct="1">
              <a:spcBef>
                <a:spcPct val="50000"/>
              </a:spcBef>
              <a:buFont typeface="Wingdings" panose="05000000000000000000" pitchFamily="2" charset="2"/>
              <a:buChar char="Ø"/>
              <a:defRPr/>
            </a:pPr>
            <a:r>
              <a:rPr lang="en-US" altLang="en-US" sz="2400" dirty="0" smtClean="0">
                <a:latin typeface="Arial" panose="020B0604020202020204" pitchFamily="34" charset="0"/>
                <a:cs typeface="+mn-cs"/>
              </a:rPr>
              <a:t>Software/servers: I-TASSER, Rosetta</a:t>
            </a:r>
          </a:p>
        </p:txBody>
      </p:sp>
      <p:sp>
        <p:nvSpPr>
          <p:cNvPr id="188419"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Template-based methods</a:t>
            </a:r>
          </a:p>
        </p:txBody>
      </p:sp>
      <p:pic>
        <p:nvPicPr>
          <p:cNvPr id="1884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0503" y="3012547"/>
            <a:ext cx="4625307" cy="352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
          <p:cNvSpPr txBox="1">
            <a:spLocks noChangeArrowheads="1"/>
          </p:cNvSpPr>
          <p:nvPr/>
        </p:nvSpPr>
        <p:spPr bwMode="auto">
          <a:xfrm>
            <a:off x="193675" y="947738"/>
            <a:ext cx="89503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Experimentally guided methods</a:t>
            </a:r>
          </a:p>
          <a:p>
            <a:pPr marL="914400" lvl="1" indent="-457200" algn="l" rtl="0" eaLnBrk="1" hangingPunct="1">
              <a:spcBef>
                <a:spcPct val="50000"/>
              </a:spcBef>
              <a:buFont typeface="Wingdings" panose="05000000000000000000" pitchFamily="2" charset="2"/>
              <a:buChar char="Ø"/>
              <a:defRPr/>
            </a:pPr>
            <a:r>
              <a:rPr lang="en-US" altLang="en-US" sz="2400" dirty="0" smtClean="0">
                <a:latin typeface="+mj-lt"/>
              </a:rPr>
              <a:t>Structural data are derived from low-resolution lab methods (</a:t>
            </a:r>
            <a:r>
              <a:rPr lang="en-US" altLang="en-US" sz="2400" b="1" dirty="0" smtClean="0">
                <a:solidFill>
                  <a:srgbClr val="FF0066"/>
                </a:solidFill>
                <a:latin typeface="+mj-lt"/>
              </a:rPr>
              <a:t>EM, SAXS</a:t>
            </a:r>
            <a:r>
              <a:rPr lang="en-US" altLang="en-US" sz="2400" dirty="0" smtClean="0">
                <a:latin typeface="+mj-lt"/>
              </a:rPr>
              <a:t>) and used as </a:t>
            </a:r>
            <a:r>
              <a:rPr lang="en-US" altLang="en-US" sz="2400" b="1" dirty="0" smtClean="0">
                <a:solidFill>
                  <a:srgbClr val="FF0066"/>
                </a:solidFill>
                <a:latin typeface="+mj-lt"/>
              </a:rPr>
              <a:t>constraints</a:t>
            </a:r>
            <a:r>
              <a:rPr lang="en-US" altLang="en-US" sz="2400" dirty="0" smtClean="0">
                <a:solidFill>
                  <a:srgbClr val="FF0066"/>
                </a:solidFill>
                <a:latin typeface="+mj-lt"/>
              </a:rPr>
              <a:t> </a:t>
            </a:r>
            <a:r>
              <a:rPr lang="en-US" altLang="en-US" sz="2400" dirty="0" smtClean="0">
                <a:latin typeface="+mj-lt"/>
              </a:rPr>
              <a:t>in computational structure prediction</a:t>
            </a:r>
          </a:p>
        </p:txBody>
      </p:sp>
      <p:sp>
        <p:nvSpPr>
          <p:cNvPr id="190467"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Times New Roman (Hebrew)" panose="02020603050405020304" pitchFamily="18" charset="0"/>
              </a:rPr>
              <a:t>Template-based methods</a:t>
            </a:r>
          </a:p>
        </p:txBody>
      </p:sp>
      <p:pic>
        <p:nvPicPr>
          <p:cNvPr id="1904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6951" y="2732088"/>
            <a:ext cx="7446962"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Rectangle 1"/>
          <p:cNvSpPr>
            <a:spLocks noChangeArrowheads="1"/>
          </p:cNvSpPr>
          <p:nvPr/>
        </p:nvSpPr>
        <p:spPr bwMode="auto">
          <a:xfrm>
            <a:off x="246063" y="6076950"/>
            <a:ext cx="8697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2400">
                <a:cs typeface="Times New Roman" panose="02020603050405020304" pitchFamily="18" charset="0"/>
              </a:rPr>
              <a:t>A Rosetta implementation with cryo-EM constraints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
          <p:cNvSpPr txBox="1">
            <a:spLocks noChangeArrowheads="1"/>
          </p:cNvSpPr>
          <p:nvPr/>
        </p:nvSpPr>
        <p:spPr bwMode="auto">
          <a:xfrm>
            <a:off x="193675" y="947738"/>
            <a:ext cx="8950325"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lnSpc>
                <a:spcPct val="200000"/>
              </a:lnSpc>
              <a:spcBef>
                <a:spcPct val="50000"/>
              </a:spcBef>
              <a:defRPr/>
            </a:pPr>
            <a:r>
              <a:rPr lang="en-US" altLang="en-US" sz="2600" b="1" dirty="0" err="1">
                <a:solidFill>
                  <a:srgbClr val="FF0066"/>
                </a:solidFill>
                <a:latin typeface="Arial" panose="020B0604020202020204" pitchFamily="34" charset="0"/>
                <a:ea typeface="Times New Roman (Hebrew)" charset="0"/>
              </a:rPr>
              <a:t>ModBase</a:t>
            </a:r>
            <a:r>
              <a:rPr lang="en-US" altLang="en-US" sz="2600" b="1" dirty="0">
                <a:solidFill>
                  <a:srgbClr val="FF0066"/>
                </a:solidFill>
                <a:latin typeface="Arial" panose="020B0604020202020204" pitchFamily="34" charset="0"/>
                <a:ea typeface="Times New Roman (Hebrew)" charset="0"/>
              </a:rPr>
              <a:t> </a:t>
            </a:r>
            <a:r>
              <a:rPr lang="en-US" altLang="en-US" sz="2600" b="1" dirty="0">
                <a:solidFill>
                  <a:srgbClr val="339933"/>
                </a:solidFill>
                <a:latin typeface="Arial" panose="020B0604020202020204" pitchFamily="34" charset="0"/>
                <a:ea typeface="Times New Roman (Hebrew)" charset="0"/>
              </a:rPr>
              <a:t>(Andrej </a:t>
            </a:r>
            <a:r>
              <a:rPr lang="en-US" altLang="en-US" sz="2600" b="1">
                <a:solidFill>
                  <a:srgbClr val="339933"/>
                </a:solidFill>
                <a:latin typeface="Arial" panose="020B0604020202020204" pitchFamily="34" charset="0"/>
                <a:ea typeface="Times New Roman (Hebrew)" charset="0"/>
              </a:rPr>
              <a:t>Šali’s</a:t>
            </a:r>
            <a:r>
              <a:rPr lang="en-US" altLang="en-US" sz="2600" b="1" dirty="0">
                <a:solidFill>
                  <a:srgbClr val="339933"/>
                </a:solidFill>
                <a:latin typeface="Arial" panose="020B0604020202020204" pitchFamily="34" charset="0"/>
                <a:ea typeface="Times New Roman (Hebrew)" charset="0"/>
              </a:rPr>
              <a:t> comparative models DB)</a:t>
            </a:r>
            <a:r>
              <a:rPr lang="en-US" altLang="en-US" sz="2600" b="1" dirty="0">
                <a:solidFill>
                  <a:srgbClr val="FF0066"/>
                </a:solidFill>
                <a:latin typeface="Arial" panose="020B0604020202020204" pitchFamily="34" charset="0"/>
                <a:ea typeface="Times New Roman (Hebrew)" charset="0"/>
              </a:rPr>
              <a:t>: </a:t>
            </a:r>
            <a:r>
              <a:rPr lang="en-US" altLang="en-US" sz="2600" b="1" dirty="0">
                <a:solidFill>
                  <a:srgbClr val="339933"/>
                </a:solidFill>
                <a:latin typeface="Arial" panose="020B0604020202020204" pitchFamily="34" charset="0"/>
                <a:ea typeface="Times New Roman (Hebrew)" charset="0"/>
              </a:rPr>
              <a:t>https://modbase.compbio.ucsf.edu/</a:t>
            </a:r>
          </a:p>
          <a:p>
            <a:pPr algn="l" rtl="0" eaLnBrk="1" hangingPunct="1">
              <a:lnSpc>
                <a:spcPct val="200000"/>
              </a:lnSpc>
              <a:spcBef>
                <a:spcPct val="50000"/>
              </a:spcBef>
              <a:defRPr/>
            </a:pPr>
            <a:r>
              <a:rPr lang="en-US" altLang="en-US" sz="2600" b="1" dirty="0" smtClean="0">
                <a:solidFill>
                  <a:srgbClr val="FF0066"/>
                </a:solidFill>
                <a:latin typeface="Arial" panose="020B0604020202020204" pitchFamily="34" charset="0"/>
                <a:ea typeface="Times New Roman (Hebrew)" charset="0"/>
              </a:rPr>
              <a:t>The </a:t>
            </a:r>
            <a:r>
              <a:rPr lang="en-US" altLang="en-US" sz="2600" b="1" dirty="0" smtClean="0">
                <a:solidFill>
                  <a:srgbClr val="FF0066"/>
                </a:solidFill>
                <a:latin typeface="Arial" panose="020B0604020202020204" pitchFamily="34" charset="0"/>
                <a:ea typeface="Times New Roman (Hebrew)" charset="0"/>
              </a:rPr>
              <a:t>protein model database (</a:t>
            </a:r>
            <a:r>
              <a:rPr lang="en-US" altLang="en-US" sz="2600" b="1" dirty="0">
                <a:solidFill>
                  <a:srgbClr val="FF0066"/>
                </a:solidFill>
                <a:latin typeface="Arial" panose="020B0604020202020204" pitchFamily="34" charset="0"/>
                <a:ea typeface="Times New Roman (Hebrew)" charset="0"/>
              </a:rPr>
              <a:t>PMDB)</a:t>
            </a:r>
            <a:r>
              <a:rPr lang="en-US" altLang="en-US" sz="2600" b="1" dirty="0">
                <a:solidFill>
                  <a:srgbClr val="339933"/>
                </a:solidFill>
                <a:latin typeface="Arial" panose="020B0604020202020204" pitchFamily="34" charset="0"/>
                <a:ea typeface="Times New Roman (Hebrew)" charset="0"/>
              </a:rPr>
              <a:t>: http://srv00.recas.ba.infn.it/PMDB</a:t>
            </a:r>
            <a:r>
              <a:rPr lang="en-US" altLang="en-US" sz="2600" b="1" dirty="0" smtClean="0">
                <a:solidFill>
                  <a:srgbClr val="339933"/>
                </a:solidFill>
                <a:latin typeface="Arial" panose="020B0604020202020204" pitchFamily="34" charset="0"/>
                <a:ea typeface="Times New Roman (Hebrew)" charset="0"/>
              </a:rPr>
              <a:t>/</a:t>
            </a:r>
          </a:p>
          <a:p>
            <a:pPr algn="l" rtl="0" eaLnBrk="1" hangingPunct="1">
              <a:lnSpc>
                <a:spcPct val="200000"/>
              </a:lnSpc>
              <a:spcBef>
                <a:spcPct val="50000"/>
              </a:spcBef>
              <a:defRPr/>
            </a:pPr>
            <a:r>
              <a:rPr lang="en-US" altLang="en-US" sz="2400" b="1" dirty="0" err="1">
                <a:solidFill>
                  <a:srgbClr val="FF0066"/>
                </a:solidFill>
                <a:latin typeface="Arial" panose="020B0604020202020204" pitchFamily="34" charset="0"/>
                <a:ea typeface="Times New Roman (Hebrew)" charset="0"/>
              </a:rPr>
              <a:t>AlphaFold</a:t>
            </a:r>
            <a:r>
              <a:rPr lang="en-US" altLang="en-US" sz="2400" b="1" dirty="0">
                <a:solidFill>
                  <a:srgbClr val="FF0066"/>
                </a:solidFill>
                <a:latin typeface="Arial" panose="020B0604020202020204" pitchFamily="34" charset="0"/>
                <a:ea typeface="Times New Roman (Hebrew)" charset="0"/>
              </a:rPr>
              <a:t> Protein Structure Database (at EMBL</a:t>
            </a:r>
            <a:r>
              <a:rPr lang="en-US" altLang="en-US" sz="2400" b="1" dirty="0" smtClean="0">
                <a:solidFill>
                  <a:srgbClr val="FF0066"/>
                </a:solidFill>
                <a:latin typeface="Arial" panose="020B0604020202020204" pitchFamily="34" charset="0"/>
                <a:ea typeface="Times New Roman (Hebrew)" charset="0"/>
              </a:rPr>
              <a:t>)</a:t>
            </a:r>
            <a:r>
              <a:rPr lang="en-US" altLang="en-US" sz="2400" b="1" dirty="0" smtClean="0">
                <a:solidFill>
                  <a:srgbClr val="339933"/>
                </a:solidFill>
                <a:latin typeface="Arial" panose="020B0604020202020204" pitchFamily="34" charset="0"/>
                <a:ea typeface="Times New Roman (Hebrew)" charset="0"/>
              </a:rPr>
              <a:t>: http</a:t>
            </a:r>
            <a:r>
              <a:rPr lang="en-US" altLang="en-US" sz="2400" b="1" dirty="0">
                <a:solidFill>
                  <a:srgbClr val="339933"/>
                </a:solidFill>
                <a:latin typeface="Arial" panose="020B0604020202020204" pitchFamily="34" charset="0"/>
                <a:ea typeface="Times New Roman (Hebrew)" charset="0"/>
              </a:rPr>
              <a:t>://srv00.recas.ba.infn.it/PMDB/</a:t>
            </a:r>
            <a:endParaRPr lang="en-US" altLang="en-US" sz="2400" dirty="0" smtClean="0">
              <a:latin typeface="+mj-lt"/>
              <a:ea typeface="Times New Roman (Hebrew)" charset="0"/>
            </a:endParaRPr>
          </a:p>
        </p:txBody>
      </p:sp>
      <p:sp>
        <p:nvSpPr>
          <p:cNvPr id="192515"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Databases of predicted structures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Times New Roman (Hebrew)" panose="02020603050405020304" pitchFamily="18" charset="0"/>
              </a:rPr>
              <a:t>Evolutionary </a:t>
            </a:r>
            <a:r>
              <a:rPr lang="en-US" altLang="en-US" b="1" dirty="0">
                <a:solidFill>
                  <a:schemeClr val="accent2"/>
                </a:solidFill>
                <a:latin typeface="Arial" panose="020B0604020202020204" pitchFamily="34" charset="0"/>
                <a:cs typeface="Times New Roman (Hebrew)" panose="02020603050405020304" pitchFamily="18" charset="0"/>
              </a:rPr>
              <a:t>methods</a:t>
            </a:r>
          </a:p>
        </p:txBody>
      </p:sp>
      <p:sp>
        <p:nvSpPr>
          <p:cNvPr id="6" name="Text Box 5"/>
          <p:cNvSpPr txBox="1">
            <a:spLocks noChangeArrowheads="1"/>
          </p:cNvSpPr>
          <p:nvPr/>
        </p:nvSpPr>
        <p:spPr bwMode="auto">
          <a:xfrm>
            <a:off x="193675" y="947738"/>
            <a:ext cx="8950325"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Prediction </a:t>
            </a:r>
            <a:r>
              <a:rPr lang="en-US" altLang="en-US" sz="2600" b="1" dirty="0">
                <a:solidFill>
                  <a:srgbClr val="339933"/>
                </a:solidFill>
                <a:latin typeface="Arial" panose="020B0604020202020204" pitchFamily="34" charset="0"/>
                <a:ea typeface="Times New Roman (Hebrew)" charset="0"/>
              </a:rPr>
              <a:t>by correlated mutations</a:t>
            </a:r>
            <a:endParaRPr lang="en-US" altLang="en-US" sz="2600" b="1" dirty="0" smtClean="0">
              <a:solidFill>
                <a:srgbClr val="339933"/>
              </a:solidFill>
              <a:latin typeface="Arial" panose="020B0604020202020204" pitchFamily="34" charset="0"/>
              <a:ea typeface="Times New Roman (Hebrew)" charset="0"/>
            </a:endParaRPr>
          </a:p>
          <a:p>
            <a:pPr marL="914400" lvl="1" indent="-457200" algn="l" rtl="0" eaLnBrk="1" hangingPunct="1">
              <a:spcBef>
                <a:spcPct val="50000"/>
              </a:spcBef>
              <a:buFont typeface="Wingdings" panose="05000000000000000000" pitchFamily="2" charset="2"/>
              <a:buChar char="Ø"/>
              <a:defRPr/>
            </a:pPr>
            <a:r>
              <a:rPr lang="en-US" altLang="en-US" sz="2400" dirty="0" smtClean="0">
                <a:latin typeface="+mj-lt"/>
              </a:rPr>
              <a:t>Positions that are close in space tend to co-evolve</a:t>
            </a:r>
          </a:p>
          <a:p>
            <a:pPr marL="914400" lvl="1" indent="-457200" algn="l" rtl="0" eaLnBrk="1" hangingPunct="1">
              <a:spcBef>
                <a:spcPct val="50000"/>
              </a:spcBef>
              <a:buFont typeface="Wingdings" panose="05000000000000000000" pitchFamily="2" charset="2"/>
              <a:buChar char="Ø"/>
              <a:defRPr/>
            </a:pPr>
            <a:r>
              <a:rPr lang="en-US" altLang="en-US" sz="2400" dirty="0" smtClean="0">
                <a:latin typeface="+mj-lt"/>
              </a:rPr>
              <a:t>Therefore, data on </a:t>
            </a:r>
            <a:r>
              <a:rPr lang="en-US" altLang="en-US" sz="2400" b="1" dirty="0" smtClean="0">
                <a:solidFill>
                  <a:srgbClr val="FF0066"/>
                </a:solidFill>
                <a:latin typeface="+mj-lt"/>
              </a:rPr>
              <a:t>co-evolving positions </a:t>
            </a:r>
            <a:r>
              <a:rPr lang="en-US" altLang="en-US" sz="2400" dirty="0" smtClean="0">
                <a:latin typeface="+mj-lt"/>
              </a:rPr>
              <a:t>can be used as </a:t>
            </a:r>
            <a:r>
              <a:rPr lang="en-US" altLang="en-US" sz="2400" b="1" dirty="0" smtClean="0">
                <a:solidFill>
                  <a:srgbClr val="FF0066"/>
                </a:solidFill>
                <a:latin typeface="+mj-lt"/>
              </a:rPr>
              <a:t>distance constraints </a:t>
            </a:r>
            <a:r>
              <a:rPr lang="en-US" altLang="en-US" sz="2400" dirty="0" smtClean="0">
                <a:latin typeface="+mj-lt"/>
              </a:rPr>
              <a:t>on structure prediction</a:t>
            </a:r>
          </a:p>
        </p:txBody>
      </p:sp>
      <p:pic>
        <p:nvPicPr>
          <p:cNvPr id="7" name="Picture 6"/>
          <p:cNvPicPr>
            <a:picLocks noChangeAspect="1"/>
          </p:cNvPicPr>
          <p:nvPr/>
        </p:nvPicPr>
        <p:blipFill>
          <a:blip r:embed="rId3"/>
          <a:stretch>
            <a:fillRect/>
          </a:stretch>
        </p:blipFill>
        <p:spPr>
          <a:xfrm>
            <a:off x="1074300" y="2860424"/>
            <a:ext cx="7473981" cy="3444123"/>
          </a:xfrm>
          <a:prstGeom prst="rect">
            <a:avLst/>
          </a:prstGeom>
        </p:spPr>
      </p:pic>
      <p:sp>
        <p:nvSpPr>
          <p:cNvPr id="2" name="TextBox 1"/>
          <p:cNvSpPr txBox="1"/>
          <p:nvPr/>
        </p:nvSpPr>
        <p:spPr>
          <a:xfrm>
            <a:off x="4696350" y="5935215"/>
            <a:ext cx="2766527" cy="369332"/>
          </a:xfrm>
          <a:prstGeom prst="rect">
            <a:avLst/>
          </a:prstGeom>
          <a:noFill/>
        </p:spPr>
        <p:txBody>
          <a:bodyPr wrap="none" rtlCol="0">
            <a:spAutoFit/>
          </a:bodyPr>
          <a:lstStyle/>
          <a:p>
            <a:r>
              <a:rPr lang="en-US" sz="1800" i="1" dirty="0" err="1"/>
              <a:t>PLoS</a:t>
            </a:r>
            <a:r>
              <a:rPr lang="en-US" sz="1800" i="1" dirty="0"/>
              <a:t> </a:t>
            </a:r>
            <a:r>
              <a:rPr lang="en-US" sz="1800" i="1" dirty="0" smtClean="0"/>
              <a:t>One</a:t>
            </a:r>
            <a:r>
              <a:rPr lang="en-US" sz="1800" dirty="0"/>
              <a:t> </a:t>
            </a:r>
            <a:r>
              <a:rPr lang="en-US" sz="1800" dirty="0" smtClean="0"/>
              <a:t>(2011) 6</a:t>
            </a:r>
            <a:r>
              <a:rPr lang="en-US" sz="1800" dirty="0"/>
              <a:t>: e28766</a:t>
            </a:r>
          </a:p>
        </p:txBody>
      </p:sp>
    </p:spTree>
    <p:extLst>
      <p:ext uri="{BB962C8B-B14F-4D97-AF65-F5344CB8AC3E}">
        <p14:creationId xmlns:p14="http://schemas.microsoft.com/office/powerpoint/2010/main" val="159495954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Times New Roman (Hebrew)" panose="02020603050405020304" pitchFamily="18" charset="0"/>
              </a:rPr>
              <a:t>Evolutionary </a:t>
            </a:r>
            <a:r>
              <a:rPr lang="en-US" altLang="en-US" b="1" dirty="0">
                <a:solidFill>
                  <a:schemeClr val="accent2"/>
                </a:solidFill>
                <a:latin typeface="Arial" panose="020B0604020202020204" pitchFamily="34" charset="0"/>
                <a:cs typeface="Times New Roman (Hebrew)" panose="02020603050405020304" pitchFamily="18" charset="0"/>
              </a:rPr>
              <a:t>methods</a:t>
            </a:r>
          </a:p>
        </p:txBody>
      </p:sp>
      <p:sp>
        <p:nvSpPr>
          <p:cNvPr id="6" name="Text Box 5"/>
          <p:cNvSpPr txBox="1">
            <a:spLocks noChangeArrowheads="1"/>
          </p:cNvSpPr>
          <p:nvPr/>
        </p:nvSpPr>
        <p:spPr bwMode="auto">
          <a:xfrm>
            <a:off x="193675" y="947738"/>
            <a:ext cx="8950325"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Prediction </a:t>
            </a:r>
            <a:r>
              <a:rPr lang="en-US" altLang="en-US" sz="2600" b="1" dirty="0">
                <a:solidFill>
                  <a:srgbClr val="339933"/>
                </a:solidFill>
                <a:latin typeface="Arial" panose="020B0604020202020204" pitchFamily="34" charset="0"/>
                <a:ea typeface="Times New Roman (Hebrew)" charset="0"/>
              </a:rPr>
              <a:t>by correlated mutations</a:t>
            </a:r>
            <a:endParaRPr lang="en-US" altLang="en-US" sz="2600" b="1" dirty="0" smtClean="0">
              <a:solidFill>
                <a:srgbClr val="339933"/>
              </a:solidFill>
              <a:latin typeface="Arial" panose="020B0604020202020204" pitchFamily="34" charset="0"/>
              <a:ea typeface="Times New Roman (Hebrew)" charset="0"/>
            </a:endParaRPr>
          </a:p>
          <a:p>
            <a:pPr marL="914400" lvl="1" indent="-457200" algn="l" rtl="0" eaLnBrk="1" hangingPunct="1">
              <a:spcBef>
                <a:spcPct val="50000"/>
              </a:spcBef>
              <a:buFont typeface="Wingdings" panose="05000000000000000000" pitchFamily="2" charset="2"/>
              <a:buChar char="Ø"/>
              <a:defRPr/>
            </a:pPr>
            <a:r>
              <a:rPr lang="en-US" altLang="en-US" sz="2400" dirty="0" smtClean="0">
                <a:latin typeface="+mj-lt"/>
              </a:rPr>
              <a:t>The sequence information is used to build a </a:t>
            </a:r>
            <a:r>
              <a:rPr lang="en-US" altLang="en-US" sz="2400" b="1" dirty="0" smtClean="0">
                <a:solidFill>
                  <a:srgbClr val="FF0066"/>
                </a:solidFill>
                <a:latin typeface="+mj-lt"/>
              </a:rPr>
              <a:t>contact map</a:t>
            </a:r>
            <a:r>
              <a:rPr lang="en-US" altLang="en-US" sz="2400" dirty="0" smtClean="0">
                <a:latin typeface="+mj-lt"/>
              </a:rPr>
              <a:t>, which is integrated into a </a:t>
            </a:r>
            <a:r>
              <a:rPr lang="en-US" altLang="en-US" sz="2400" b="1" dirty="0" smtClean="0">
                <a:solidFill>
                  <a:srgbClr val="FF0066"/>
                </a:solidFill>
                <a:latin typeface="+mj-lt"/>
              </a:rPr>
              <a:t>structure prediction algorithm</a:t>
            </a:r>
            <a:r>
              <a:rPr lang="en-US" altLang="en-US" sz="2400" dirty="0" smtClean="0">
                <a:latin typeface="+mj-lt"/>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3" y="2671458"/>
            <a:ext cx="3196230" cy="3089809"/>
          </a:xfrm>
          <a:prstGeom prst="rect">
            <a:avLst/>
          </a:prstGeom>
        </p:spPr>
      </p:pic>
      <p:sp>
        <p:nvSpPr>
          <p:cNvPr id="2" name="Right Arrow 1"/>
          <p:cNvSpPr/>
          <p:nvPr/>
        </p:nvSpPr>
        <p:spPr>
          <a:xfrm>
            <a:off x="3861274" y="3932443"/>
            <a:ext cx="916683" cy="38394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8169" t="12183" r="29155" b="5281"/>
          <a:stretch/>
        </p:blipFill>
        <p:spPr>
          <a:xfrm>
            <a:off x="5196938" y="2671458"/>
            <a:ext cx="2408051" cy="3492866"/>
          </a:xfrm>
          <a:prstGeom prst="rect">
            <a:avLst/>
          </a:prstGeom>
        </p:spPr>
      </p:pic>
    </p:spTree>
    <p:extLst>
      <p:ext uri="{BB962C8B-B14F-4D97-AF65-F5344CB8AC3E}">
        <p14:creationId xmlns:p14="http://schemas.microsoft.com/office/powerpoint/2010/main" val="10767110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Times New Roman (Hebrew)" panose="02020603050405020304" pitchFamily="18" charset="0"/>
              </a:rPr>
              <a:t>Evolutionary </a:t>
            </a:r>
            <a:r>
              <a:rPr lang="en-US" altLang="en-US" b="1" dirty="0">
                <a:solidFill>
                  <a:schemeClr val="accent2"/>
                </a:solidFill>
                <a:latin typeface="Arial" panose="020B0604020202020204" pitchFamily="34" charset="0"/>
                <a:cs typeface="Times New Roman (Hebrew)" panose="02020603050405020304" pitchFamily="18" charset="0"/>
              </a:rPr>
              <a:t>methods</a:t>
            </a:r>
          </a:p>
        </p:txBody>
      </p:sp>
      <p:sp>
        <p:nvSpPr>
          <p:cNvPr id="6" name="Text Box 5"/>
          <p:cNvSpPr txBox="1">
            <a:spLocks noChangeArrowheads="1"/>
          </p:cNvSpPr>
          <p:nvPr/>
        </p:nvSpPr>
        <p:spPr bwMode="auto">
          <a:xfrm>
            <a:off x="193675" y="947738"/>
            <a:ext cx="8950325"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Prediction </a:t>
            </a:r>
            <a:r>
              <a:rPr lang="en-US" altLang="en-US" sz="2600" b="1" dirty="0">
                <a:solidFill>
                  <a:srgbClr val="339933"/>
                </a:solidFill>
                <a:latin typeface="Arial" panose="020B0604020202020204" pitchFamily="34" charset="0"/>
                <a:ea typeface="Times New Roman (Hebrew)" charset="0"/>
              </a:rPr>
              <a:t>by correlated mutations</a:t>
            </a:r>
            <a:endParaRPr lang="en-US" altLang="en-US" sz="2600" b="1" dirty="0" smtClean="0">
              <a:solidFill>
                <a:srgbClr val="339933"/>
              </a:solidFill>
              <a:latin typeface="Arial" panose="020B0604020202020204" pitchFamily="34" charset="0"/>
              <a:ea typeface="Times New Roman (Hebrew)" charset="0"/>
            </a:endParaRPr>
          </a:p>
          <a:p>
            <a:pPr marL="914400" lvl="1" indent="-457200" algn="l" rtl="0" eaLnBrk="1" hangingPunct="1">
              <a:spcBef>
                <a:spcPct val="50000"/>
              </a:spcBef>
              <a:buFont typeface="Wingdings" panose="05000000000000000000" pitchFamily="2" charset="2"/>
              <a:buChar char="Ø"/>
              <a:defRPr/>
            </a:pPr>
            <a:r>
              <a:rPr lang="en-US" altLang="en-US" sz="2400" b="1" dirty="0" smtClean="0">
                <a:latin typeface="+mj-lt"/>
              </a:rPr>
              <a:t>Web servers: </a:t>
            </a:r>
            <a:r>
              <a:rPr lang="en-US" altLang="en-US" sz="2400" dirty="0" err="1" smtClean="0">
                <a:latin typeface="+mj-lt"/>
              </a:rPr>
              <a:t>EVcouplings</a:t>
            </a:r>
            <a:r>
              <a:rPr lang="en-US" altLang="en-US" sz="2400" dirty="0">
                <a:latin typeface="+mj-lt"/>
              </a:rPr>
              <a:t>, </a:t>
            </a:r>
            <a:r>
              <a:rPr lang="en-US" altLang="en-US" sz="2400" dirty="0" err="1" smtClean="0">
                <a:latin typeface="+mj-lt"/>
              </a:rPr>
              <a:t>RaptorX</a:t>
            </a:r>
            <a:r>
              <a:rPr lang="en-US" altLang="en-US" sz="2400" dirty="0">
                <a:latin typeface="+mj-lt"/>
              </a:rPr>
              <a:t>-Contacts, GREMLIN, DESTINI</a:t>
            </a:r>
            <a:endParaRPr lang="en-US" altLang="en-US" sz="2400" dirty="0" smtClean="0">
              <a:latin typeface="+mj-lt"/>
            </a:endParaRPr>
          </a:p>
        </p:txBody>
      </p:sp>
      <p:pic>
        <p:nvPicPr>
          <p:cNvPr id="3" name="Picture 2"/>
          <p:cNvPicPr>
            <a:picLocks noChangeAspect="1"/>
          </p:cNvPicPr>
          <p:nvPr/>
        </p:nvPicPr>
        <p:blipFill rotWithShape="1">
          <a:blip r:embed="rId3"/>
          <a:srcRect l="13729" t="14050" r="33812" b="5760"/>
          <a:stretch/>
        </p:blipFill>
        <p:spPr>
          <a:xfrm>
            <a:off x="4545578" y="2820692"/>
            <a:ext cx="3877133" cy="3332136"/>
          </a:xfrm>
          <a:prstGeom prst="rect">
            <a:avLst/>
          </a:prstGeom>
          <a:ln>
            <a:solidFill>
              <a:schemeClr val="tx1"/>
            </a:solidFill>
          </a:ln>
        </p:spPr>
      </p:pic>
      <p:pic>
        <p:nvPicPr>
          <p:cNvPr id="4" name="Picture 3"/>
          <p:cNvPicPr>
            <a:picLocks noChangeAspect="1"/>
          </p:cNvPicPr>
          <p:nvPr/>
        </p:nvPicPr>
        <p:blipFill rotWithShape="1">
          <a:blip r:embed="rId4"/>
          <a:srcRect l="25932" t="26712" r="26271" b="5458"/>
          <a:stretch/>
        </p:blipFill>
        <p:spPr>
          <a:xfrm>
            <a:off x="433952" y="3122635"/>
            <a:ext cx="3419405" cy="2728249"/>
          </a:xfrm>
          <a:prstGeom prst="rect">
            <a:avLst/>
          </a:prstGeom>
          <a:ln>
            <a:solidFill>
              <a:schemeClr val="tx1"/>
            </a:solidFill>
          </a:ln>
        </p:spPr>
      </p:pic>
    </p:spTree>
    <p:extLst>
      <p:ext uri="{BB962C8B-B14F-4D97-AF65-F5344CB8AC3E}">
        <p14:creationId xmlns:p14="http://schemas.microsoft.com/office/powerpoint/2010/main" val="314447149"/>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panose="02020603050405020304" pitchFamily="18" charset="0"/>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panose="02020603050405020304" pitchFamily="18" charset="0"/>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panose="02020603050405020304" pitchFamily="18" charset="0"/>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panose="02020603050405020304" pitchFamily="18" charset="0"/>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panose="02020603050405020304" pitchFamily="18" charset="0"/>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עיצוב ברירת מחדל">
  <a:themeElements>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6599</TotalTime>
  <Words>8791</Words>
  <Application>Microsoft Office PowerPoint</Application>
  <PresentationFormat>On-screen Show (4:3)</PresentationFormat>
  <Paragraphs>832</Paragraphs>
  <Slides>96</Slides>
  <Notes>89</Notes>
  <HiddenSlides>0</HiddenSlides>
  <MMClips>0</MMClips>
  <ScaleCrop>false</ScaleCrop>
  <HeadingPairs>
    <vt:vector size="8" baseType="variant">
      <vt:variant>
        <vt:lpstr>Fonts Used</vt:lpstr>
      </vt:variant>
      <vt:variant>
        <vt:i4>6</vt:i4>
      </vt:variant>
      <vt:variant>
        <vt:lpstr>Theme</vt:lpstr>
      </vt:variant>
      <vt:variant>
        <vt:i4>8</vt:i4>
      </vt:variant>
      <vt:variant>
        <vt:lpstr>Embedded OLE Servers</vt:lpstr>
      </vt:variant>
      <vt:variant>
        <vt:i4>1</vt:i4>
      </vt:variant>
      <vt:variant>
        <vt:lpstr>Slide Titles</vt:lpstr>
      </vt:variant>
      <vt:variant>
        <vt:i4>96</vt:i4>
      </vt:variant>
    </vt:vector>
  </HeadingPairs>
  <TitlesOfParts>
    <vt:vector size="111" baseType="lpstr">
      <vt:lpstr>Arial</vt:lpstr>
      <vt:lpstr>Helvetica Neue</vt:lpstr>
      <vt:lpstr>Symbol</vt:lpstr>
      <vt:lpstr>Times New Roman</vt:lpstr>
      <vt:lpstr>Times New Roman (Hebrew)</vt:lpstr>
      <vt:lpstr>Wingdings</vt:lpstr>
      <vt:lpstr>עיצוב ברירת מחדל</vt:lpstr>
      <vt:lpstr>1_עיצוב ברירת מחדל</vt:lpstr>
      <vt:lpstr>2_עיצוב ברירת מחדל</vt:lpstr>
      <vt:lpstr>3_עיצוב ברירת מחדל</vt:lpstr>
      <vt:lpstr>4_עיצוב ברירת מחדל</vt:lpstr>
      <vt:lpstr>Default Design</vt:lpstr>
      <vt:lpstr>5_עיצוב ברירת מחדל</vt:lpstr>
      <vt:lpstr>6_עיצוב ברירת מחדל</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Amit Kessel</dc:creator>
  <cp:lastModifiedBy>Amit Kessel</cp:lastModifiedBy>
  <cp:revision>729</cp:revision>
  <dcterms:created xsi:type="dcterms:W3CDTF">2009-05-09T12:34:21Z</dcterms:created>
  <dcterms:modified xsi:type="dcterms:W3CDTF">2021-10-25T13:39:44Z</dcterms:modified>
</cp:coreProperties>
</file>